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</p:sldIdLst>
  <p:sldSz cy="5143500" cx="9144000"/>
  <p:notesSz cx="6858000" cy="9144000"/>
  <p:embeddedFontLst>
    <p:embeddedFont>
      <p:font typeface="Raleway"/>
      <p:regular r:id="rId122"/>
      <p:bold r:id="rId123"/>
      <p:italic r:id="rId124"/>
      <p:boldItalic r:id="rId125"/>
    </p:embeddedFont>
    <p:embeddedFont>
      <p:font typeface="Roboto"/>
      <p:regular r:id="rId126"/>
      <p:bold r:id="rId127"/>
      <p:italic r:id="rId128"/>
      <p:boldItalic r:id="rId129"/>
    </p:embeddedFont>
    <p:embeddedFont>
      <p:font typeface="PT Sans Narrow"/>
      <p:regular r:id="rId130"/>
      <p:bold r:id="rId131"/>
    </p:embeddedFont>
    <p:embeddedFont>
      <p:font typeface="Lato"/>
      <p:regular r:id="rId132"/>
      <p:bold r:id="rId133"/>
      <p:italic r:id="rId134"/>
      <p:boldItalic r:id="rId135"/>
    </p:embeddedFont>
    <p:embeddedFont>
      <p:font typeface="Open Sans"/>
      <p:regular r:id="rId136"/>
      <p:bold r:id="rId137"/>
      <p:italic r:id="rId138"/>
      <p:boldItalic r:id="rId1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oboto-boldItalic.fntdata"/><Relationship Id="rId128" Type="http://schemas.openxmlformats.org/officeDocument/2006/relationships/font" Target="fonts/Roboto-italic.fntdata"/><Relationship Id="rId127" Type="http://schemas.openxmlformats.org/officeDocument/2006/relationships/font" Target="fonts/Roboto-bold.fntdata"/><Relationship Id="rId126" Type="http://schemas.openxmlformats.org/officeDocument/2006/relationships/font" Target="fonts/Roboto-regular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Raleway-boldItalic.fntdata"/><Relationship Id="rId29" Type="http://schemas.openxmlformats.org/officeDocument/2006/relationships/slide" Target="slides/slide24.xml"/><Relationship Id="rId124" Type="http://schemas.openxmlformats.org/officeDocument/2006/relationships/font" Target="fonts/Raleway-italic.fntdata"/><Relationship Id="rId123" Type="http://schemas.openxmlformats.org/officeDocument/2006/relationships/font" Target="fonts/Raleway-bold.fntdata"/><Relationship Id="rId122" Type="http://schemas.openxmlformats.org/officeDocument/2006/relationships/font" Target="fonts/Raleway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OpenSans-boldItalic.fntdata"/><Relationship Id="rId138" Type="http://schemas.openxmlformats.org/officeDocument/2006/relationships/font" Target="fonts/OpenSans-italic.fntdata"/><Relationship Id="rId137" Type="http://schemas.openxmlformats.org/officeDocument/2006/relationships/font" Target="fonts/OpenSans-bold.fntdata"/><Relationship Id="rId132" Type="http://schemas.openxmlformats.org/officeDocument/2006/relationships/font" Target="fonts/Lato-regular.fntdata"/><Relationship Id="rId131" Type="http://schemas.openxmlformats.org/officeDocument/2006/relationships/font" Target="fonts/PTSansNarrow-bold.fntdata"/><Relationship Id="rId130" Type="http://schemas.openxmlformats.org/officeDocument/2006/relationships/font" Target="fonts/PTSansNarrow-regular.fntdata"/><Relationship Id="rId136" Type="http://schemas.openxmlformats.org/officeDocument/2006/relationships/font" Target="fonts/OpenSans-regular.fntdata"/><Relationship Id="rId135" Type="http://schemas.openxmlformats.org/officeDocument/2006/relationships/font" Target="fonts/Lato-boldItalic.fntdata"/><Relationship Id="rId134" Type="http://schemas.openxmlformats.org/officeDocument/2006/relationships/font" Target="fonts/Lato-italic.fntdata"/><Relationship Id="rId133" Type="http://schemas.openxmlformats.org/officeDocument/2006/relationships/font" Target="fonts/Lato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azemnejad.com/blog/transformer_architecture_positional_encoding/" TargetMode="Externa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camp.com/tutorial/introduction-to-the-mamba-llm-architecture" TargetMode="External"/><Relationship Id="rId3" Type="http://schemas.openxmlformats.org/officeDocument/2006/relationships/hyperlink" Target="https://newsletter.maartengrootendorst.com/p/a-visual-guide-to-mamba-and-state" TargetMode="Externa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camp.com/tutorial/introduction-to-the-mamba-llm-architecture" TargetMode="External"/><Relationship Id="rId3" Type="http://schemas.openxmlformats.org/officeDocument/2006/relationships/hyperlink" Target="https://newsletter.maartengrootendorst.com/p/a-visual-guide-to-mamba-and-state" TargetMode="Externa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eb4a0245a_0_10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eb4a0245a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6aa3b2a1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6aa3b2a1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dat exemple la fiecare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e0d1d3cebf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e0d1d3cebf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an in-depth explanation of the original fixed positional encoding (used in ‘Attention is all you need’), see this resource: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https://kazemnejad.com/blog/transformer_architecture_positional_encoding/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e0d1d3cebf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e0d1d3cebf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e0d1d3cebf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e0d1d3cebf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c8c0890e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c8c0890e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e0d1d3ceb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e0d1d3ceb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e0d1d3cebf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e0d1d3cebf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c96fb0b50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c96fb0b50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c96fb0b50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c96fb0b50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ca7d8a6d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ca7d8a6d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ca7d8a6d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ca7d8a6d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6aa3b2a1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6aa3b2a1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dat exemple la fiecare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1eb4a0245a_0_1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1eb4a0245a_0_1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ca7d8a6de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ca7d8a6de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caca1b3c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caca1b3c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https://www.datacamp.com/tutorial/introduction-to-the-mamba-llm-architecture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https://newsletter.maartengrootendorst.com/p/a-visual-guide-to-mamba-and-state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ca7d8a6de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ca7d8a6d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https://www.datacamp.com/tutorial/introduction-to-the-mamba-llm-architecture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https://newsletter.maartengrootendorst.com/p/a-visual-guide-to-mamba-and-state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1eb4a0245a_0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1eb4a0245a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1eb4a0245a_0_1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1eb4a0245a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1eb4a0245a_0_1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1eb4a0245a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6aa3b2a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6aa3b2a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dat exemple la fiecare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eb4a0245a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eb4a0245a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0d76620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0d76620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eb4a0245a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eb4a0245a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eb4a0245a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eb4a0245a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eb4a0245a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eb4a0245a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eb4a0245a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eb4a0245a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eb4a0245a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eb4a0245a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eb4a0245a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eb4a0245a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eb4a0245a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eb4a0245a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eb4a0245a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eb4a0245a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eb4a0245a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eb4a0245a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eb4a0245a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eb4a0245a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6aa3b2a1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6aa3b2a1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6aa3b2a1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6aa3b2a1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6aa3b2a1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c6aa3b2a1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6aa3b2a1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6aa3b2a1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6aa3b2a1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6aa3b2a1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6aa3b2a1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6aa3b2a1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eb4a0245a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eb4a0245a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6aa3b2a1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c6aa3b2a1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6aa3b2a1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6aa3b2a1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6aa3b2a1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c6aa3b2a1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81e3872f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81e3872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6aa3b2a1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6aa3b2a1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eb4a0245a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eb4a0245a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eb4a0245a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eb4a0245a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d76622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0d76622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eb4a0245a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eb4a0245a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eb4a0245a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eb4a0245a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eb4a0245a_0_10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eb4a0245a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0d766220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0d766220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dat exemple la fiecare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eb4a0245a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eb4a0245a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8c0890e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c8c0890e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eb4a0245a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eb4a0245a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aca1b3c2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caca1b3c2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aca1b3c2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aca1b3c2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aca1b3c2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caca1b3c2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aca1b3c2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aca1b3c2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0d766220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0d766220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eb4a0245a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eb4a0245a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6aa3b2a1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6aa3b2a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b4a0245a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eb4a0245a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eb4a0245a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eb4a0245a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eb4a0245a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eb4a0245a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eb4a0245a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eb4a0245a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eb4a0245a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eb4a0245a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eb4a0245a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eb4a0245a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eb4a0245a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1eb4a0245a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eb4a0245a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1eb4a0245a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eb4a0245a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1eb4a0245a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Cum era pana acum?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eb4a0245a_0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1eb4a0245a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6aa3b2a1a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6aa3b2a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1eb4a0245a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1eb4a0245a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eb4a0245a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1eb4a0245a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eb4a0245a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1eb4a0245a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eb4a0245a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1eb4a0245a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1eb4a0245a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1eb4a0245a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eb4a0245a_0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eb4a0245a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eb4a0245a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eb4a0245a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se intampla in fiecare caz?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=&gt; avem nevoie de solutii daca vrem sa le antrenam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eb4a0245a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1eb4a0245a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se intampla in fiecare caz?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=&gt; avem nevoie de solutii daca vrem sa le antrenam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eb4a0245a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eb4a0245a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se intampla in fiecare caz?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=&gt; avem nevoie de solutii daca vrem sa le antrenam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eb4a0245a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eb4a0245a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6aa3b2a1a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6aa3b2a1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eb4a0245a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1eb4a0245a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1eb4a0245a_0_1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1eb4a0245a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c8c0890ec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c8c0890ec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c8c0890ec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c8c0890ec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1eb4a0245a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1eb4a0245a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1eb4a0245a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1eb4a0245a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c8c0890ec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c8c0890ec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1eb4a0245a_0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1eb4a0245a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1eb4a0245a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1eb4a0245a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1eb4a0245a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1eb4a0245a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6aa3b2a1a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6aa3b2a1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1eb4a0245a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1eb4a0245a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1eb4a0245a_0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1eb4a0245a_0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Subliniat ca sunt 2 rnnuri diferite, independente pana la output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1eb4a0245a_0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1eb4a0245a_0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0d1d3ceb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0d1d3ce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e0d1d3ce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e0d1d3ce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ca7d8a6de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ca7d8a6de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e0d1d3ceb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e0d1d3ceb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1eb4a0245a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1eb4a0245a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c96fb0b50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c96fb0b50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c96fb0b5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c96fb0b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6aa3b2a1a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6aa3b2a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e0d1d3ceb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e0d1d3ceb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ca7d8a6de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ca7d8a6d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ca7d8a6de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ca7d8a6de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e0d1d3ceb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e0d1d3ceb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c96fb0b50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c96fb0b50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e0d1d3ceb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e0d1d3ceb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e0d1d3ceb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e0d1d3ceb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e0d1d3cebf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e0d1d3ceb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e0d1d3cebf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e0d1d3ceb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e0d1d3cebf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e0d1d3ceb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9.png"/><Relationship Id="rId5" Type="http://schemas.openxmlformats.org/officeDocument/2006/relationships/image" Target="../media/image9.jp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5.png"/><Relationship Id="rId4" Type="http://schemas.openxmlformats.org/officeDocument/2006/relationships/hyperlink" Target="http://jalammar.github.io/illustrated-transformer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0.png"/><Relationship Id="rId4" Type="http://schemas.openxmlformats.org/officeDocument/2006/relationships/hyperlink" Target="http://jalammar.github.io/illustrated-gpt2/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7.png"/><Relationship Id="rId4" Type="http://schemas.openxmlformats.org/officeDocument/2006/relationships/image" Target="../media/image13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arxiv.org/pdf/1810.04805.pdf" TargetMode="External"/><Relationship Id="rId4" Type="http://schemas.openxmlformats.org/officeDocument/2006/relationships/image" Target="../media/image12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gif"/><Relationship Id="rId4" Type="http://schemas.openxmlformats.org/officeDocument/2006/relationships/image" Target="../media/image142.gif"/><Relationship Id="rId5" Type="http://schemas.openxmlformats.org/officeDocument/2006/relationships/hyperlink" Target="https://towardsdatascience.com/illustrated-self-attention-2d627e33b20a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4.png"/><Relationship Id="rId4" Type="http://schemas.openxmlformats.org/officeDocument/2006/relationships/hyperlink" Target="https://d2l.ai/chapter_attention-mechanisms/self-attention-and-positional-encoding.html#comparing-cnns-rnns-and-self-attention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44.png"/><Relationship Id="rId4" Type="http://schemas.openxmlformats.org/officeDocument/2006/relationships/hyperlink" Target="https://d2l.ai/chapter_attention-mechanisms/self-attention-and-positional-encoding.html#comparing-cnns-rnns-and-self-attention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4.png"/><Relationship Id="rId4" Type="http://schemas.openxmlformats.org/officeDocument/2006/relationships/hyperlink" Target="https://d2l.ai/chapter_attention-mechanisms/self-attention-and-positional-encoding.html#comparing-cnns-rnns-and-self-attention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5" Type="http://schemas.openxmlformats.org/officeDocument/2006/relationships/image" Target="../media/image9.jp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9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0.png"/><Relationship Id="rId4" Type="http://schemas.openxmlformats.org/officeDocument/2006/relationships/hyperlink" Target="https://analyticsindiamag.com/mamba-is-here-to-mark-the-end-of-transformers/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7.gif"/><Relationship Id="rId4" Type="http://schemas.openxmlformats.org/officeDocument/2006/relationships/image" Target="../media/image146.gif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://www.cs.toronto.edu/~rgrosse/courses/csc321_2018/" TargetMode="External"/><Relationship Id="rId4" Type="http://schemas.openxmlformats.org/officeDocument/2006/relationships/hyperlink" Target="https://www.cs.ox.ac.uk/people/nando.defreitas/machinelearning/" TargetMode="External"/><Relationship Id="rId9" Type="http://schemas.openxmlformats.org/officeDocument/2006/relationships/hyperlink" Target="https://www.bioinf.jku.at/publications/older/2604.pdf" TargetMode="External"/><Relationship Id="rId5" Type="http://schemas.openxmlformats.org/officeDocument/2006/relationships/hyperlink" Target="http://cs231n.stanford.edu/slides/2017/cs231n_2017_lecture10.pdf" TargetMode="External"/><Relationship Id="rId6" Type="http://schemas.openxmlformats.org/officeDocument/2006/relationships/hyperlink" Target="http://cs224d.stanford.edu/syllabus.html" TargetMode="External"/><Relationship Id="rId7" Type="http://schemas.openxmlformats.org/officeDocument/2006/relationships/hyperlink" Target="http://karpathy.github.io/2015/05/21/rnn-effectiveness/" TargetMode="External"/><Relationship Id="rId8" Type="http://schemas.openxmlformats.org/officeDocument/2006/relationships/hyperlink" Target="https://arxiv.org/abs/1406.1078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8.jp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hyperlink" Target="http://benanne.github.io/images" TargetMode="External"/><Relationship Id="rId5" Type="http://schemas.openxmlformats.org/officeDocument/2006/relationships/image" Target="../media/image15.gif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hyperlink" Target="https://www.superdatascience.com/blogs/convolutional-neural-networks-cnn-step-4-full-connec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eeplearning.net/tutorial/fcn_2D_segm.html" TargetMode="External"/><Relationship Id="rId4" Type="http://schemas.openxmlformats.org/officeDocument/2006/relationships/hyperlink" Target="https://medium.com/@wilburdes/semantic-segmentation-using-fully-convolutional-neural-networks-86e45336f99b" TargetMode="External"/><Relationship Id="rId5" Type="http://schemas.openxmlformats.org/officeDocument/2006/relationships/image" Target="../media/image16.jp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1.jpg"/><Relationship Id="rId6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2.jpg"/><Relationship Id="rId6" Type="http://schemas.openxmlformats.org/officeDocument/2006/relationships/image" Target="../media/image37.png"/><Relationship Id="rId7" Type="http://schemas.openxmlformats.org/officeDocument/2006/relationships/image" Target="../media/image44.jpg"/><Relationship Id="rId8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jpg"/><Relationship Id="rId4" Type="http://schemas.openxmlformats.org/officeDocument/2006/relationships/image" Target="../media/image19.jpg"/><Relationship Id="rId5" Type="http://schemas.openxmlformats.org/officeDocument/2006/relationships/image" Target="../media/image9.jpg"/><Relationship Id="rId6" Type="http://schemas.openxmlformats.org/officeDocument/2006/relationships/image" Target="../media/image1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Relationship Id="rId4" Type="http://schemas.openxmlformats.org/officeDocument/2006/relationships/image" Target="../media/image42.jpg"/><Relationship Id="rId5" Type="http://schemas.openxmlformats.org/officeDocument/2006/relationships/image" Target="../media/image44.jpg"/><Relationship Id="rId6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2.jpg"/><Relationship Id="rId6" Type="http://schemas.openxmlformats.org/officeDocument/2006/relationships/image" Target="../media/image37.png"/><Relationship Id="rId7" Type="http://schemas.openxmlformats.org/officeDocument/2006/relationships/image" Target="../media/image45.png"/><Relationship Id="rId8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2.jp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4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2.jpg"/><Relationship Id="rId6" Type="http://schemas.openxmlformats.org/officeDocument/2006/relationships/image" Target="../media/image50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11" Type="http://schemas.openxmlformats.org/officeDocument/2006/relationships/image" Target="../media/image54.png"/><Relationship Id="rId10" Type="http://schemas.openxmlformats.org/officeDocument/2006/relationships/image" Target="../media/image55.png"/><Relationship Id="rId9" Type="http://schemas.openxmlformats.org/officeDocument/2006/relationships/image" Target="../media/image57.jp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52.jpg"/><Relationship Id="rId8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4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65.png"/><Relationship Id="rId8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64.png"/><Relationship Id="rId5" Type="http://schemas.openxmlformats.org/officeDocument/2006/relationships/image" Target="../media/image75.png"/><Relationship Id="rId6" Type="http://schemas.openxmlformats.org/officeDocument/2006/relationships/image" Target="../media/image65.png"/><Relationship Id="rId7" Type="http://schemas.openxmlformats.org/officeDocument/2006/relationships/image" Target="../media/image71.png"/><Relationship Id="rId8" Type="http://schemas.openxmlformats.org/officeDocument/2006/relationships/image" Target="../media/image8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Relationship Id="rId11" Type="http://schemas.openxmlformats.org/officeDocument/2006/relationships/image" Target="../media/image77.png"/><Relationship Id="rId10" Type="http://schemas.openxmlformats.org/officeDocument/2006/relationships/image" Target="../media/image81.png"/><Relationship Id="rId9" Type="http://schemas.openxmlformats.org/officeDocument/2006/relationships/image" Target="../media/image76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65.png"/><Relationship Id="rId8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11" Type="http://schemas.openxmlformats.org/officeDocument/2006/relationships/image" Target="../media/image77.png"/><Relationship Id="rId10" Type="http://schemas.openxmlformats.org/officeDocument/2006/relationships/image" Target="../media/image81.png"/><Relationship Id="rId9" Type="http://schemas.openxmlformats.org/officeDocument/2006/relationships/image" Target="../media/image76.png"/><Relationship Id="rId5" Type="http://schemas.openxmlformats.org/officeDocument/2006/relationships/image" Target="../media/image65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2.jpg"/><Relationship Id="rId4" Type="http://schemas.openxmlformats.org/officeDocument/2006/relationships/image" Target="../media/image75.png"/><Relationship Id="rId11" Type="http://schemas.openxmlformats.org/officeDocument/2006/relationships/image" Target="../media/image77.png"/><Relationship Id="rId10" Type="http://schemas.openxmlformats.org/officeDocument/2006/relationships/image" Target="../media/image82.png"/><Relationship Id="rId12" Type="http://schemas.openxmlformats.org/officeDocument/2006/relationships/image" Target="../media/image84.png"/><Relationship Id="rId9" Type="http://schemas.openxmlformats.org/officeDocument/2006/relationships/image" Target="../media/image78.png"/><Relationship Id="rId5" Type="http://schemas.openxmlformats.org/officeDocument/2006/relationships/image" Target="../media/image65.png"/><Relationship Id="rId6" Type="http://schemas.openxmlformats.org/officeDocument/2006/relationships/image" Target="../media/image71.png"/><Relationship Id="rId7" Type="http://schemas.openxmlformats.org/officeDocument/2006/relationships/image" Target="../media/image89.png"/><Relationship Id="rId8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8.png"/><Relationship Id="rId5" Type="http://schemas.openxmlformats.org/officeDocument/2006/relationships/image" Target="../media/image91.png"/><Relationship Id="rId6" Type="http://schemas.openxmlformats.org/officeDocument/2006/relationships/image" Target="../media/image90.png"/><Relationship Id="rId7" Type="http://schemas.openxmlformats.org/officeDocument/2006/relationships/image" Target="../media/image85.png"/><Relationship Id="rId8" Type="http://schemas.openxmlformats.org/officeDocument/2006/relationships/image" Target="../media/image10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5.png"/><Relationship Id="rId4" Type="http://schemas.openxmlformats.org/officeDocument/2006/relationships/image" Target="../media/image88.png"/><Relationship Id="rId5" Type="http://schemas.openxmlformats.org/officeDocument/2006/relationships/image" Target="../media/image93.jpg"/><Relationship Id="rId6" Type="http://schemas.openxmlformats.org/officeDocument/2006/relationships/image" Target="../media/image9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6.png"/><Relationship Id="rId4" Type="http://schemas.openxmlformats.org/officeDocument/2006/relationships/image" Target="../media/image94.png"/><Relationship Id="rId5" Type="http://schemas.openxmlformats.org/officeDocument/2006/relationships/image" Target="../media/image97.jpg"/><Relationship Id="rId6" Type="http://schemas.openxmlformats.org/officeDocument/2006/relationships/image" Target="../media/image95.png"/><Relationship Id="rId7" Type="http://schemas.openxmlformats.org/officeDocument/2006/relationships/image" Target="../media/image8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3.png"/><Relationship Id="rId4" Type="http://schemas.openxmlformats.org/officeDocument/2006/relationships/image" Target="../media/image104.jpg"/><Relationship Id="rId5" Type="http://schemas.openxmlformats.org/officeDocument/2006/relationships/image" Target="../media/image1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hackernoon.com/understanding-architecture-of-lstm" TargetMode="External"/><Relationship Id="rId4" Type="http://schemas.openxmlformats.org/officeDocument/2006/relationships/hyperlink" Target="https://hackernoon.com/understanding-architecture-of-lstm" TargetMode="External"/><Relationship Id="rId5" Type="http://schemas.openxmlformats.org/officeDocument/2006/relationships/image" Target="../media/image100.png"/><Relationship Id="rId6" Type="http://schemas.openxmlformats.org/officeDocument/2006/relationships/image" Target="../media/image10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3.png"/><Relationship Id="rId4" Type="http://schemas.openxmlformats.org/officeDocument/2006/relationships/image" Target="../media/image100.png"/><Relationship Id="rId5" Type="http://schemas.openxmlformats.org/officeDocument/2006/relationships/image" Target="../media/image10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13.png"/><Relationship Id="rId6" Type="http://schemas.openxmlformats.org/officeDocument/2006/relationships/image" Target="../media/image10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1.png"/><Relationship Id="rId4" Type="http://schemas.openxmlformats.org/officeDocument/2006/relationships/image" Target="../media/image1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Relationship Id="rId5" Type="http://schemas.openxmlformats.org/officeDocument/2006/relationships/image" Target="../media/image11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Relationship Id="rId5" Type="http://schemas.openxmlformats.org/officeDocument/2006/relationships/image" Target="../media/image116.png"/><Relationship Id="rId6" Type="http://schemas.openxmlformats.org/officeDocument/2006/relationships/image" Target="../media/image124.png"/><Relationship Id="rId7" Type="http://schemas.openxmlformats.org/officeDocument/2006/relationships/image" Target="../media/image12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4.png"/><Relationship Id="rId4" Type="http://schemas.openxmlformats.org/officeDocument/2006/relationships/image" Target="../media/image128.png"/><Relationship Id="rId5" Type="http://schemas.openxmlformats.org/officeDocument/2006/relationships/image" Target="../media/image11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9.jpg"/><Relationship Id="rId4" Type="http://schemas.openxmlformats.org/officeDocument/2006/relationships/image" Target="../media/image12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2.gif"/><Relationship Id="rId4" Type="http://schemas.openxmlformats.org/officeDocument/2006/relationships/image" Target="../media/image130.png"/><Relationship Id="rId5" Type="http://schemas.openxmlformats.org/officeDocument/2006/relationships/hyperlink" Target="http://mlexplained.com/2017/12/29/attention-is-all-you-need-explained/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1.png"/><Relationship Id="rId4" Type="http://schemas.openxmlformats.org/officeDocument/2006/relationships/hyperlink" Target="http://jalammar.github.io/illustrated-gpt2/" TargetMode="External"/><Relationship Id="rId5" Type="http://schemas.openxmlformats.org/officeDocument/2006/relationships/image" Target="../media/image14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1.png"/><Relationship Id="rId4" Type="http://schemas.openxmlformats.org/officeDocument/2006/relationships/hyperlink" Target="http://jalammar.github.io/illustrated-gpt2/" TargetMode="External"/><Relationship Id="rId5" Type="http://schemas.openxmlformats.org/officeDocument/2006/relationships/image" Target="../media/image14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5.png"/><Relationship Id="rId4" Type="http://schemas.openxmlformats.org/officeDocument/2006/relationships/hyperlink" Target="http://jalammar.github.io/illustrated-transformer/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3.png"/><Relationship Id="rId4" Type="http://schemas.openxmlformats.org/officeDocument/2006/relationships/hyperlink" Target="http://jalammar.github.io/illustrated-transformer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Relationship Id="rId5" Type="http://schemas.openxmlformats.org/officeDocument/2006/relationships/hyperlink" Target="http://www.poetrypicture.club/the-cat-sat-on-the-ma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819700" y="2901175"/>
            <a:ext cx="40491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879"/>
              <a:t>       7</a:t>
            </a:r>
            <a:r>
              <a:rPr lang="en-GB" sz="1879"/>
              <a:t>.    Sequential Models</a:t>
            </a:r>
            <a:endParaRPr sz="18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77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 modeling applications</a:t>
            </a:r>
            <a:endParaRPr sz="2400"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21" y="902203"/>
            <a:ext cx="522591" cy="12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163550" y="2196150"/>
            <a:ext cx="1892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ONE - TO - 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Binary Classification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904199" y="2112875"/>
            <a:ext cx="189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MANY - TO - 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Sentiment Analysis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50" y="3115525"/>
            <a:ext cx="1745724" cy="118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2334875" y="711425"/>
            <a:ext cx="16500" cy="411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6977" y="836776"/>
            <a:ext cx="2019619" cy="13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7336" y="2968125"/>
            <a:ext cx="2182363" cy="160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7087" y="3113875"/>
            <a:ext cx="1402851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2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Positional Encoding</a:t>
            </a:r>
            <a:endParaRPr/>
          </a:p>
        </p:txBody>
      </p:sp>
      <p:sp>
        <p:nvSpPr>
          <p:cNvPr id="1173" name="Google Shape;1173;p112"/>
          <p:cNvSpPr txBox="1"/>
          <p:nvPr>
            <p:ph idx="1" type="body"/>
          </p:nvPr>
        </p:nvSpPr>
        <p:spPr>
          <a:xfrm>
            <a:off x="284850" y="811850"/>
            <a:ext cx="8559900" cy="13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add </a:t>
            </a:r>
            <a:r>
              <a:rPr lang="en-GB" sz="1800" u="sng"/>
              <a:t>position-aware</a:t>
            </a:r>
            <a:r>
              <a:rPr lang="en-GB" sz="1800"/>
              <a:t> encodings to the word embeddings so that </a:t>
            </a:r>
            <a:r>
              <a:rPr i="1" lang="en-GB" sz="1800"/>
              <a:t>order matters</a:t>
            </a:r>
            <a:endParaRPr i="1"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these encodings are either: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800"/>
              <a:t>fixed and precomputed (no learned parameters)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800"/>
              <a:t>learned embeddings</a:t>
            </a:r>
            <a:endParaRPr sz="1800"/>
          </a:p>
        </p:txBody>
      </p:sp>
      <p:pic>
        <p:nvPicPr>
          <p:cNvPr id="1174" name="Google Shape;117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6875"/>
            <a:ext cx="8839198" cy="245533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75" name="Google Shape;1175;p112"/>
          <p:cNvSpPr txBox="1"/>
          <p:nvPr/>
        </p:nvSpPr>
        <p:spPr>
          <a:xfrm>
            <a:off x="2436012" y="4712200"/>
            <a:ext cx="52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http://jalammar.github.io/illustrated-transformer/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3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Masked self-attention</a:t>
            </a:r>
            <a:endParaRPr/>
          </a:p>
        </p:txBody>
      </p:sp>
      <p:sp>
        <p:nvSpPr>
          <p:cNvPr id="1181" name="Google Shape;1181;p113"/>
          <p:cNvSpPr txBox="1"/>
          <p:nvPr>
            <p:ph idx="1" type="body"/>
          </p:nvPr>
        </p:nvSpPr>
        <p:spPr>
          <a:xfrm>
            <a:off x="100825" y="1055700"/>
            <a:ext cx="85599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inputs</a:t>
            </a:r>
            <a:r>
              <a:rPr lang="en-GB"/>
              <a:t> </a:t>
            </a:r>
            <a:r>
              <a:rPr lang="en-GB" sz="1800"/>
              <a:t>should not ‘peak’ into the </a:t>
            </a:r>
            <a:r>
              <a:rPr lang="en-GB" sz="1800" u="sng"/>
              <a:t>future</a:t>
            </a:r>
            <a:endParaRPr sz="18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each </a:t>
            </a:r>
            <a:r>
              <a:rPr lang="en-GB"/>
              <a:t>input</a:t>
            </a:r>
            <a:r>
              <a:rPr lang="en-GB" sz="1800"/>
              <a:t> can only ‘attend’ to </a:t>
            </a:r>
            <a:r>
              <a:rPr lang="en-GB" sz="1800" u="sng"/>
              <a:t>previous</a:t>
            </a:r>
            <a:r>
              <a:rPr lang="en-GB" sz="1800"/>
              <a:t> </a:t>
            </a:r>
            <a:r>
              <a:rPr lang="en-GB"/>
              <a:t>inputs</a:t>
            </a:r>
            <a:r>
              <a:rPr lang="en-GB" sz="1800"/>
              <a:t> </a:t>
            </a:r>
            <a:endParaRPr sz="1800"/>
          </a:p>
        </p:txBody>
      </p:sp>
      <p:pic>
        <p:nvPicPr>
          <p:cNvPr id="1182" name="Google Shape;118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0" y="1914100"/>
            <a:ext cx="8398109" cy="2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13"/>
          <p:cNvSpPr txBox="1"/>
          <p:nvPr/>
        </p:nvSpPr>
        <p:spPr>
          <a:xfrm>
            <a:off x="1876950" y="4730975"/>
            <a:ext cx="6655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 from figure from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http://jalammar.github.io/illustrated-gpt2/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4"/>
          <p:cNvSpPr txBox="1"/>
          <p:nvPr>
            <p:ph idx="1" type="body"/>
          </p:nvPr>
        </p:nvSpPr>
        <p:spPr>
          <a:xfrm>
            <a:off x="0" y="767425"/>
            <a:ext cx="46047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●"/>
            </a:pPr>
            <a:r>
              <a:rPr lang="en-GB" sz="2400">
                <a:solidFill>
                  <a:srgbClr val="595959"/>
                </a:solidFill>
              </a:rPr>
              <a:t>multi-head self-attention is part of Transformer block</a:t>
            </a:r>
            <a:endParaRPr sz="2400">
              <a:solidFill>
                <a:srgbClr val="595959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Char char="●"/>
            </a:pPr>
            <a:r>
              <a:rPr lang="en-GB" sz="2400">
                <a:solidFill>
                  <a:srgbClr val="595959"/>
                </a:solidFill>
              </a:rPr>
              <a:t>other key ingredients:</a:t>
            </a:r>
            <a:endParaRPr sz="2400">
              <a:solidFill>
                <a:srgbClr val="595959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○"/>
            </a:pPr>
            <a:r>
              <a:rPr lang="en-GB" sz="2400">
                <a:solidFill>
                  <a:srgbClr val="595959"/>
                </a:solidFill>
              </a:rPr>
              <a:t>residual connections</a:t>
            </a:r>
            <a:endParaRPr sz="2400">
              <a:solidFill>
                <a:srgbClr val="595959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○"/>
            </a:pPr>
            <a:r>
              <a:rPr lang="en-GB" sz="2400">
                <a:solidFill>
                  <a:srgbClr val="595959"/>
                </a:solidFill>
              </a:rPr>
              <a:t>layer normalization</a:t>
            </a:r>
            <a:endParaRPr sz="2400">
              <a:solidFill>
                <a:srgbClr val="595959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○"/>
            </a:pPr>
            <a:r>
              <a:rPr lang="en-GB" sz="2400">
                <a:solidFill>
                  <a:srgbClr val="595959"/>
                </a:solidFill>
              </a:rPr>
              <a:t>FC layer after self-attention</a:t>
            </a:r>
            <a:endParaRPr sz="24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/>
              <a:t> </a:t>
            </a:r>
            <a:endParaRPr sz="2400"/>
          </a:p>
        </p:txBody>
      </p:sp>
      <p:pic>
        <p:nvPicPr>
          <p:cNvPr id="1189" name="Google Shape;118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645" y="0"/>
            <a:ext cx="47313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14"/>
          <p:cNvSpPr txBox="1"/>
          <p:nvPr/>
        </p:nvSpPr>
        <p:spPr>
          <a:xfrm>
            <a:off x="0" y="-23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Transformer block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91" name="Google Shape;1191;p114"/>
          <p:cNvCxnSpPr/>
          <p:nvPr/>
        </p:nvCxnSpPr>
        <p:spPr>
          <a:xfrm>
            <a:off x="4130475" y="2372238"/>
            <a:ext cx="903600" cy="1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2" name="Google Shape;1192;p114"/>
          <p:cNvCxnSpPr/>
          <p:nvPr/>
        </p:nvCxnSpPr>
        <p:spPr>
          <a:xfrm>
            <a:off x="4123050" y="2394200"/>
            <a:ext cx="910800" cy="110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5"/>
          <p:cNvSpPr txBox="1"/>
          <p:nvPr>
            <p:ph idx="1" type="body"/>
          </p:nvPr>
        </p:nvSpPr>
        <p:spPr>
          <a:xfrm>
            <a:off x="0" y="767425"/>
            <a:ext cx="86844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-GB" sz="1600"/>
              <a:t>normalizes across features, not examples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/>
              <a:t> </a:t>
            </a:r>
            <a:endParaRPr sz="2400"/>
          </a:p>
        </p:txBody>
      </p:sp>
      <p:sp>
        <p:nvSpPr>
          <p:cNvPr id="1198" name="Google Shape;1198;p115"/>
          <p:cNvSpPr txBox="1"/>
          <p:nvPr/>
        </p:nvSpPr>
        <p:spPr>
          <a:xfrm>
            <a:off x="0" y="-23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LayerNorm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9" name="Google Shape;119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362600"/>
            <a:ext cx="4036399" cy="14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16"/>
          <p:cNvSpPr txBox="1"/>
          <p:nvPr>
            <p:ph type="title"/>
          </p:nvPr>
        </p:nvSpPr>
        <p:spPr>
          <a:xfrm>
            <a:off x="239395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Multi-head self-attention</a:t>
            </a:r>
            <a:endParaRPr/>
          </a:p>
        </p:txBody>
      </p:sp>
      <p:sp>
        <p:nvSpPr>
          <p:cNvPr id="1205" name="Google Shape;1205;p116"/>
          <p:cNvSpPr txBox="1"/>
          <p:nvPr>
            <p:ph idx="1" type="body"/>
          </p:nvPr>
        </p:nvSpPr>
        <p:spPr>
          <a:xfrm>
            <a:off x="231000" y="664050"/>
            <a:ext cx="8531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multiple self-attention heads can </a:t>
            </a:r>
            <a:r>
              <a:rPr lang="en-GB" sz="1800"/>
              <a:t>learn </a:t>
            </a:r>
            <a:r>
              <a:rPr lang="en-GB"/>
              <a:t>different</a:t>
            </a:r>
            <a:r>
              <a:rPr lang="en-GB" sz="1800"/>
              <a:t> </a:t>
            </a:r>
            <a:r>
              <a:rPr lang="en-GB"/>
              <a:t>relationships</a:t>
            </a:r>
            <a:endParaRPr sz="1800"/>
          </a:p>
        </p:txBody>
      </p:sp>
      <p:pic>
        <p:nvPicPr>
          <p:cNvPr id="1206" name="Google Shape;120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25" y="1239175"/>
            <a:ext cx="4164850" cy="36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207" name="Google Shape;120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800" y="1239175"/>
            <a:ext cx="4215750" cy="36775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17"/>
          <p:cNvSpPr txBox="1"/>
          <p:nvPr>
            <p:ph idx="1" type="body"/>
          </p:nvPr>
        </p:nvSpPr>
        <p:spPr>
          <a:xfrm>
            <a:off x="-38075" y="790775"/>
            <a:ext cx="45333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-GB" sz="2000">
                <a:solidFill>
                  <a:srgbClr val="595959"/>
                </a:solidFill>
              </a:rPr>
              <a:t>recurrent-free, parallelizable alternative for sequence processing </a:t>
            </a:r>
            <a:endParaRPr sz="20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-GB" sz="2000">
                <a:solidFill>
                  <a:srgbClr val="595959"/>
                </a:solidFill>
              </a:rPr>
              <a:t>lower computational complexity than RNNs:  O(N</a:t>
            </a:r>
            <a:r>
              <a:rPr baseline="30000" lang="en-GB" sz="2000">
                <a:solidFill>
                  <a:srgbClr val="595959"/>
                </a:solidFill>
              </a:rPr>
              <a:t>2</a:t>
            </a:r>
            <a:r>
              <a:rPr lang="en-GB" sz="2000">
                <a:solidFill>
                  <a:srgbClr val="595959"/>
                </a:solidFill>
              </a:rPr>
              <a:t>d) vs O(Nd</a:t>
            </a:r>
            <a:r>
              <a:rPr baseline="30000" lang="en-GB" sz="2000">
                <a:solidFill>
                  <a:srgbClr val="595959"/>
                </a:solidFill>
              </a:rPr>
              <a:t>2</a:t>
            </a:r>
            <a:r>
              <a:rPr lang="en-GB" sz="2000">
                <a:solidFill>
                  <a:srgbClr val="595959"/>
                </a:solidFill>
              </a:rPr>
              <a:t>)</a:t>
            </a:r>
            <a:endParaRPr sz="20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-GB" sz="2000">
                <a:solidFill>
                  <a:srgbClr val="595959"/>
                </a:solidFill>
              </a:rPr>
              <a:t>constant gradient path (every element </a:t>
            </a:r>
            <a:r>
              <a:rPr b="1" lang="en-GB" sz="2000">
                <a:solidFill>
                  <a:srgbClr val="595959"/>
                </a:solidFill>
              </a:rPr>
              <a:t>directly interacts</a:t>
            </a:r>
            <a:r>
              <a:rPr lang="en-GB" sz="2000">
                <a:solidFill>
                  <a:srgbClr val="595959"/>
                </a:solidFill>
              </a:rPr>
              <a:t> with all the other elements)</a:t>
            </a:r>
            <a:endParaRPr sz="20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-GB" sz="2000">
                <a:solidFill>
                  <a:srgbClr val="595959"/>
                </a:solidFill>
              </a:rPr>
              <a:t>building block for SOTA architectures in NLP (</a:t>
            </a:r>
            <a:r>
              <a:rPr lang="en-GB" sz="2000" u="sng">
                <a:solidFill>
                  <a:srgbClr val="1C367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BERT</a:t>
            </a:r>
            <a:r>
              <a:rPr lang="en-GB" sz="2000">
                <a:solidFill>
                  <a:srgbClr val="595959"/>
                </a:solidFill>
              </a:rPr>
              <a:t>) and most foundational models (</a:t>
            </a:r>
            <a:r>
              <a:rPr lang="en-GB" sz="2000">
                <a:solidFill>
                  <a:srgbClr val="595959"/>
                </a:solidFill>
              </a:rPr>
              <a:t>GPT3-4</a:t>
            </a:r>
            <a:r>
              <a:rPr lang="en-GB" sz="2000">
                <a:solidFill>
                  <a:srgbClr val="595959"/>
                </a:solidFill>
              </a:rPr>
              <a:t>, CLIP, ViT)</a:t>
            </a:r>
            <a:endParaRPr sz="20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/>
              <a:t> </a:t>
            </a:r>
            <a:endParaRPr sz="2400"/>
          </a:p>
        </p:txBody>
      </p:sp>
      <p:pic>
        <p:nvPicPr>
          <p:cNvPr id="1213" name="Google Shape;121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095" y="0"/>
            <a:ext cx="47313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17"/>
          <p:cNvSpPr txBox="1"/>
          <p:nvPr/>
        </p:nvSpPr>
        <p:spPr>
          <a:xfrm>
            <a:off x="0" y="-23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Transformer block - recap</a:t>
            </a:r>
            <a:endParaRPr b="1" sz="3000">
              <a:solidFill>
                <a:srgbClr val="FF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15" name="Google Shape;1215;p117"/>
          <p:cNvSpPr/>
          <p:nvPr/>
        </p:nvSpPr>
        <p:spPr>
          <a:xfrm>
            <a:off x="5028725" y="1973225"/>
            <a:ext cx="1216500" cy="17454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18"/>
          <p:cNvSpPr txBox="1"/>
          <p:nvPr>
            <p:ph type="title"/>
          </p:nvPr>
        </p:nvSpPr>
        <p:spPr>
          <a:xfrm>
            <a:off x="66400" y="56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RNN vs self-attention</a:t>
            </a:r>
            <a:endParaRPr/>
          </a:p>
        </p:txBody>
      </p:sp>
      <p:pic>
        <p:nvPicPr>
          <p:cNvPr id="1221" name="Google Shape;122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00" y="1819475"/>
            <a:ext cx="3061850" cy="165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22" name="Google Shape;1222;p118"/>
          <p:cNvSpPr txBox="1"/>
          <p:nvPr/>
        </p:nvSpPr>
        <p:spPr>
          <a:xfrm>
            <a:off x="416475" y="3967650"/>
            <a:ext cx="3191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 RNNs, sequence elements are processed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step by step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3" name="Google Shape;122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925" y="1281500"/>
            <a:ext cx="4771923" cy="286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24" name="Google Shape;1224;p118"/>
          <p:cNvSpPr txBox="1"/>
          <p:nvPr/>
        </p:nvSpPr>
        <p:spPr>
          <a:xfrm>
            <a:off x="2735650" y="4668525"/>
            <a:ext cx="603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source self-attention </a:t>
            </a:r>
            <a:r>
              <a:rPr lang="en-GB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https://towardsdatascience.com/illustrated-self-attention-2d627e33b20a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5" name="Google Shape;1225;p118"/>
          <p:cNvSpPr txBox="1"/>
          <p:nvPr/>
        </p:nvSpPr>
        <p:spPr>
          <a:xfrm>
            <a:off x="3843637" y="4187875"/>
            <a:ext cx="4984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 self-attention, sequence elements are processed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all at once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19"/>
          <p:cNvSpPr txBox="1"/>
          <p:nvPr>
            <p:ph type="title"/>
          </p:nvPr>
        </p:nvSpPr>
        <p:spPr>
          <a:xfrm>
            <a:off x="0" y="200"/>
            <a:ext cx="7939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RNN vs CNN vs self-attention</a:t>
            </a:r>
            <a:endParaRPr/>
          </a:p>
        </p:txBody>
      </p:sp>
      <p:sp>
        <p:nvSpPr>
          <p:cNvPr id="1231" name="Google Shape;1231;p119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2" name="Google Shape;1232;p119"/>
          <p:cNvSpPr txBox="1"/>
          <p:nvPr>
            <p:ph idx="1" type="body"/>
          </p:nvPr>
        </p:nvSpPr>
        <p:spPr>
          <a:xfrm>
            <a:off x="0" y="675525"/>
            <a:ext cx="3503100" cy="4496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RNN (O(Nd</a:t>
            </a:r>
            <a:r>
              <a:rPr baseline="30000" lang="en-GB" sz="1500"/>
              <a:t>2</a:t>
            </a:r>
            <a:r>
              <a:rPr lang="en-GB" sz="1500"/>
              <a:t>)):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-GB" sz="1200">
                <a:solidFill>
                  <a:srgbClr val="FF0000"/>
                </a:solidFill>
              </a:rPr>
              <a:t>cannot be parallelized across sequence</a:t>
            </a:r>
            <a:endParaRPr sz="1200">
              <a:solidFill>
                <a:srgbClr val="FF0000"/>
              </a:solidFill>
            </a:endParaRPr>
          </a:p>
          <a:p>
            <a:pPr indent="0" lvl="0" marL="18288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/>
              <a:t>CNN (O(kNd</a:t>
            </a:r>
            <a:r>
              <a:rPr baseline="30000" lang="en-GB" sz="1200"/>
              <a:t>2</a:t>
            </a:r>
            <a:r>
              <a:rPr lang="en-GB" sz="1200"/>
              <a:t>)):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-"/>
            </a:pPr>
            <a:r>
              <a:rPr lang="en-GB" sz="1200">
                <a:solidFill>
                  <a:srgbClr val="6AA84F"/>
                </a:solidFill>
              </a:rPr>
              <a:t>parallelizable across sequence</a:t>
            </a:r>
            <a:endParaRPr sz="12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self-attention (O(N</a:t>
            </a:r>
            <a:r>
              <a:rPr baseline="30000" lang="en-GB" sz="1200"/>
              <a:t>2</a:t>
            </a:r>
            <a:r>
              <a:rPr lang="en-GB" sz="1200"/>
              <a:t>d)):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-"/>
            </a:pPr>
            <a:r>
              <a:rPr lang="en-GB" sz="1200">
                <a:solidFill>
                  <a:srgbClr val="6AA84F"/>
                </a:solidFill>
              </a:rPr>
              <a:t>parallelizable across sequence</a:t>
            </a:r>
            <a:endParaRPr sz="1200">
              <a:solidFill>
                <a:srgbClr val="6AA84F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33" name="Google Shape;123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100" y="995150"/>
            <a:ext cx="5640900" cy="36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19"/>
          <p:cNvSpPr txBox="1"/>
          <p:nvPr/>
        </p:nvSpPr>
        <p:spPr>
          <a:xfrm>
            <a:off x="6208375" y="4652675"/>
            <a:ext cx="7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0"/>
          <p:cNvSpPr txBox="1"/>
          <p:nvPr>
            <p:ph type="title"/>
          </p:nvPr>
        </p:nvSpPr>
        <p:spPr>
          <a:xfrm>
            <a:off x="0" y="200"/>
            <a:ext cx="7939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RNN vs CNN vs self-attention</a:t>
            </a:r>
            <a:endParaRPr/>
          </a:p>
        </p:txBody>
      </p:sp>
      <p:sp>
        <p:nvSpPr>
          <p:cNvPr id="1240" name="Google Shape;1240;p120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1" name="Google Shape;1241;p120"/>
          <p:cNvSpPr txBox="1"/>
          <p:nvPr>
            <p:ph idx="1" type="body"/>
          </p:nvPr>
        </p:nvSpPr>
        <p:spPr>
          <a:xfrm>
            <a:off x="0" y="675525"/>
            <a:ext cx="3503100" cy="4496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RNN (O(Nd</a:t>
            </a:r>
            <a:r>
              <a:rPr baseline="30000" lang="en-GB" sz="1500"/>
              <a:t>2</a:t>
            </a:r>
            <a:r>
              <a:rPr lang="en-GB" sz="1500"/>
              <a:t>)):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-GB" sz="1200">
                <a:solidFill>
                  <a:srgbClr val="FF0000"/>
                </a:solidFill>
              </a:rPr>
              <a:t>cannot be parallelized across sequence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b="1" lang="en-GB" sz="1200">
                <a:solidFill>
                  <a:srgbClr val="FF0000"/>
                </a:solidFill>
              </a:rPr>
              <a:t>maximum path length O(N)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-GB" sz="1200">
                <a:solidFill>
                  <a:srgbClr val="FF0000"/>
                </a:solidFill>
              </a:rPr>
              <a:t>bias towards recent past (due to sequential nature)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/>
              <a:t>CNN (O(kNd</a:t>
            </a:r>
            <a:r>
              <a:rPr baseline="30000" lang="en-GB" sz="1200"/>
              <a:t>2</a:t>
            </a:r>
            <a:r>
              <a:rPr lang="en-GB" sz="1200"/>
              <a:t>)):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-"/>
            </a:pPr>
            <a:r>
              <a:rPr lang="en-GB" sz="1200">
                <a:solidFill>
                  <a:srgbClr val="6AA84F"/>
                </a:solidFill>
              </a:rPr>
              <a:t>parallelizable across sequence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b="1" lang="en-GB" sz="1200">
                <a:solidFill>
                  <a:srgbClr val="FF0000"/>
                </a:solidFill>
              </a:rPr>
              <a:t>maximum path length O(N/k)</a:t>
            </a:r>
            <a:endParaRPr b="1" sz="12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self-attention (O(N</a:t>
            </a:r>
            <a:r>
              <a:rPr baseline="30000" lang="en-GB" sz="1200"/>
              <a:t>2</a:t>
            </a:r>
            <a:r>
              <a:rPr lang="en-GB" sz="1200"/>
              <a:t>d)):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-"/>
            </a:pPr>
            <a:r>
              <a:rPr lang="en-GB" sz="1200">
                <a:solidFill>
                  <a:srgbClr val="6AA84F"/>
                </a:solidFill>
              </a:rPr>
              <a:t>parallelizable across sequence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-"/>
            </a:pPr>
            <a:r>
              <a:rPr b="1" lang="en-GB" sz="1200">
                <a:solidFill>
                  <a:srgbClr val="6AA84F"/>
                </a:solidFill>
              </a:rPr>
              <a:t>maximum path length O(1) </a:t>
            </a:r>
            <a:r>
              <a:rPr lang="en-GB" sz="1200">
                <a:solidFill>
                  <a:srgbClr val="6AA84F"/>
                </a:solidFill>
              </a:rPr>
              <a:t>=&gt; equal preference for distant or recent past </a:t>
            </a:r>
            <a:endParaRPr sz="1200">
              <a:solidFill>
                <a:srgbClr val="6AA84F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42" name="Google Shape;124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100" y="995150"/>
            <a:ext cx="5640900" cy="36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20"/>
          <p:cNvSpPr txBox="1"/>
          <p:nvPr/>
        </p:nvSpPr>
        <p:spPr>
          <a:xfrm>
            <a:off x="6208375" y="4652675"/>
            <a:ext cx="7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1"/>
          <p:cNvSpPr txBox="1"/>
          <p:nvPr>
            <p:ph idx="1" type="body"/>
          </p:nvPr>
        </p:nvSpPr>
        <p:spPr>
          <a:xfrm>
            <a:off x="0" y="675525"/>
            <a:ext cx="3503100" cy="4496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RNN (O(Nd</a:t>
            </a:r>
            <a:r>
              <a:rPr baseline="30000" lang="en-GB" sz="1500"/>
              <a:t>2</a:t>
            </a:r>
            <a:r>
              <a:rPr lang="en-GB" sz="1500"/>
              <a:t>)):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-GB" sz="1200">
                <a:solidFill>
                  <a:srgbClr val="FF0000"/>
                </a:solidFill>
              </a:rPr>
              <a:t>cannot be parallelized across sequence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-GB" sz="1200">
                <a:solidFill>
                  <a:srgbClr val="FF0000"/>
                </a:solidFill>
              </a:rPr>
              <a:t>maximum path length O(N)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-GB" sz="1200">
                <a:solidFill>
                  <a:srgbClr val="FF0000"/>
                </a:solidFill>
              </a:rPr>
              <a:t>bias towards recent past (due to sequential nature)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b="1" lang="en-GB" sz="1200">
                <a:solidFill>
                  <a:srgbClr val="6AA84F"/>
                </a:solidFill>
              </a:rPr>
              <a:t>fast generation: </a:t>
            </a:r>
            <a:r>
              <a:rPr lang="en-GB" sz="1200">
                <a:solidFill>
                  <a:srgbClr val="6AA84F"/>
                </a:solidFill>
              </a:rPr>
              <a:t>no need to recompute sequence for each new token (history  already stored in previous state)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CNN (O(kNd</a:t>
            </a:r>
            <a:r>
              <a:rPr baseline="30000" lang="en-GB" sz="1200"/>
              <a:t>2</a:t>
            </a:r>
            <a:r>
              <a:rPr lang="en-GB" sz="1200"/>
              <a:t>)):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-"/>
            </a:pPr>
            <a:r>
              <a:rPr lang="en-GB" sz="1200">
                <a:solidFill>
                  <a:srgbClr val="6AA84F"/>
                </a:solidFill>
              </a:rPr>
              <a:t>parallelizable across sequence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-GB" sz="1200">
                <a:solidFill>
                  <a:srgbClr val="FF0000"/>
                </a:solidFill>
              </a:rPr>
              <a:t>maximum path length O(N/k)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b="1" lang="en-GB" sz="1200">
                <a:solidFill>
                  <a:srgbClr val="FF0000"/>
                </a:solidFill>
              </a:rPr>
              <a:t>slow </a:t>
            </a:r>
            <a:r>
              <a:rPr b="1" lang="en-GB" sz="1200">
                <a:solidFill>
                  <a:srgbClr val="FF0000"/>
                </a:solidFill>
              </a:rPr>
              <a:t>generation: </a:t>
            </a:r>
            <a:r>
              <a:rPr lang="en-GB" sz="1200">
                <a:solidFill>
                  <a:srgbClr val="FF0000"/>
                </a:solidFill>
              </a:rPr>
              <a:t>recompute sequence for each new token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self-attention (O(N</a:t>
            </a:r>
            <a:r>
              <a:rPr baseline="30000" lang="en-GB" sz="1200"/>
              <a:t>2</a:t>
            </a:r>
            <a:r>
              <a:rPr lang="en-GB" sz="1200"/>
              <a:t>d)):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-"/>
            </a:pPr>
            <a:r>
              <a:rPr lang="en-GB" sz="1200">
                <a:solidFill>
                  <a:srgbClr val="6AA84F"/>
                </a:solidFill>
              </a:rPr>
              <a:t>parallelizable across sequence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Char char="-"/>
            </a:pPr>
            <a:r>
              <a:rPr lang="en-GB" sz="1200">
                <a:solidFill>
                  <a:srgbClr val="6AA84F"/>
                </a:solidFill>
              </a:rPr>
              <a:t>maximum path length O(1)</a:t>
            </a:r>
            <a:r>
              <a:rPr b="1" lang="en-GB" sz="1200">
                <a:solidFill>
                  <a:srgbClr val="6AA84F"/>
                </a:solidFill>
              </a:rPr>
              <a:t> </a:t>
            </a:r>
            <a:r>
              <a:rPr lang="en-GB" sz="1200">
                <a:solidFill>
                  <a:srgbClr val="6AA84F"/>
                </a:solidFill>
              </a:rPr>
              <a:t>=&gt; equal preference for distant or recent past 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b="1" lang="en-GB" sz="1200">
                <a:solidFill>
                  <a:srgbClr val="FF0000"/>
                </a:solidFill>
              </a:rPr>
              <a:t>slow </a:t>
            </a:r>
            <a:r>
              <a:rPr b="1" lang="en-GB" sz="1200">
                <a:solidFill>
                  <a:srgbClr val="FF0000"/>
                </a:solidFill>
              </a:rPr>
              <a:t>generation: </a:t>
            </a:r>
            <a:r>
              <a:rPr lang="en-GB" sz="1200">
                <a:solidFill>
                  <a:srgbClr val="FF0000"/>
                </a:solidFill>
              </a:rPr>
              <a:t>recompute sequence for each new token</a:t>
            </a:r>
            <a:endParaRPr sz="12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49" name="Google Shape;1249;p121"/>
          <p:cNvSpPr txBox="1"/>
          <p:nvPr>
            <p:ph type="title"/>
          </p:nvPr>
        </p:nvSpPr>
        <p:spPr>
          <a:xfrm>
            <a:off x="0" y="200"/>
            <a:ext cx="7939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RNN vs CNN vs self-attention</a:t>
            </a:r>
            <a:endParaRPr/>
          </a:p>
        </p:txBody>
      </p:sp>
      <p:sp>
        <p:nvSpPr>
          <p:cNvPr id="1250" name="Google Shape;1250;p121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1" name="Google Shape;12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100" y="995150"/>
            <a:ext cx="5640900" cy="36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21"/>
          <p:cNvSpPr txBox="1"/>
          <p:nvPr/>
        </p:nvSpPr>
        <p:spPr>
          <a:xfrm>
            <a:off x="6208375" y="4652675"/>
            <a:ext cx="7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77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 modeling applications</a:t>
            </a:r>
            <a:endParaRPr sz="240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21" y="902203"/>
            <a:ext cx="522591" cy="12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163550" y="2196150"/>
            <a:ext cx="1892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ONE - TO - 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Binary Classification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2929387" y="2153275"/>
            <a:ext cx="189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MANY - TO - 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Sentiment Analysis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50" y="3115525"/>
            <a:ext cx="1745724" cy="118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3"/>
          <p:cNvCxnSpPr/>
          <p:nvPr/>
        </p:nvCxnSpPr>
        <p:spPr>
          <a:xfrm>
            <a:off x="2338500" y="735925"/>
            <a:ext cx="16500" cy="411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4215" y="844951"/>
            <a:ext cx="2019619" cy="13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4574" y="2976300"/>
            <a:ext cx="2182363" cy="160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4325" y="3122050"/>
            <a:ext cx="1402851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791" y="844942"/>
            <a:ext cx="1941950" cy="12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6453450" y="2210525"/>
            <a:ext cx="1633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ONE - TO -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MANY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Image Captioning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79174" y="2997425"/>
            <a:ext cx="2182350" cy="125061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6227700" y="4505725"/>
            <a:ext cx="2085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long dog is happy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8" name="Google Shape;188;p23"/>
          <p:cNvCxnSpPr>
            <a:stCxn id="186" idx="2"/>
            <a:endCxn id="187" idx="0"/>
          </p:cNvCxnSpPr>
          <p:nvPr/>
        </p:nvCxnSpPr>
        <p:spPr>
          <a:xfrm>
            <a:off x="7270349" y="4248036"/>
            <a:ext cx="0" cy="257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2"/>
          <p:cNvSpPr txBox="1"/>
          <p:nvPr>
            <p:ph type="title"/>
          </p:nvPr>
        </p:nvSpPr>
        <p:spPr>
          <a:xfrm>
            <a:off x="90925" y="85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Transformers drawbacks</a:t>
            </a:r>
            <a:endParaRPr/>
          </a:p>
        </p:txBody>
      </p:sp>
      <p:sp>
        <p:nvSpPr>
          <p:cNvPr id="1258" name="Google Shape;1258;p122"/>
          <p:cNvSpPr txBox="1"/>
          <p:nvPr>
            <p:ph idx="4294967295" type="body"/>
          </p:nvPr>
        </p:nvSpPr>
        <p:spPr>
          <a:xfrm>
            <a:off x="187450" y="1023200"/>
            <a:ext cx="87093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/>
              <a:t>computational complexity = </a:t>
            </a:r>
            <a:r>
              <a:rPr b="1" lang="en-GB" sz="1700"/>
              <a:t>O(N</a:t>
            </a:r>
            <a:r>
              <a:rPr b="1" baseline="30000" lang="en-GB" sz="1700"/>
              <a:t>2</a:t>
            </a:r>
            <a:r>
              <a:rPr b="1" lang="en-GB" sz="1700"/>
              <a:t>d),</a:t>
            </a:r>
            <a:r>
              <a:rPr lang="en-GB" sz="1700"/>
              <a:t> where N=seq. length, d=hidden dim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b="1" lang="en-GB" sz="1700"/>
              <a:t>training</a:t>
            </a:r>
            <a:r>
              <a:rPr lang="en-GB" sz="1700"/>
              <a:t>: slower and more memory hungry with larger N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b="1" lang="en-GB" sz="1700"/>
              <a:t>generation</a:t>
            </a:r>
            <a:r>
              <a:rPr lang="en-GB" sz="1700"/>
              <a:t>:</a:t>
            </a:r>
            <a:endParaRPr sz="1700"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each new token must attend to </a:t>
            </a:r>
            <a:r>
              <a:rPr b="1" lang="en-GB" sz="1700"/>
              <a:t>increasingly more</a:t>
            </a:r>
            <a:r>
              <a:rPr lang="en-GB" sz="1700"/>
              <a:t> tokens</a:t>
            </a:r>
            <a:endParaRPr sz="1700"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remember, for RNNs we just reuse previous hidden state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23"/>
          <p:cNvSpPr txBox="1"/>
          <p:nvPr>
            <p:ph type="title"/>
          </p:nvPr>
        </p:nvSpPr>
        <p:spPr>
          <a:xfrm>
            <a:off x="90925" y="85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Transformers vs RNNs</a:t>
            </a:r>
            <a:endParaRPr/>
          </a:p>
        </p:txBody>
      </p:sp>
      <p:pic>
        <p:nvPicPr>
          <p:cNvPr id="1264" name="Google Shape;12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4725"/>
            <a:ext cx="8839204" cy="2447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00" y="82075"/>
            <a:ext cx="6380501" cy="461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24"/>
          <p:cNvSpPr txBox="1"/>
          <p:nvPr/>
        </p:nvSpPr>
        <p:spPr>
          <a:xfrm>
            <a:off x="1949550" y="4721975"/>
            <a:ext cx="52449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GB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https://analyticsindiamag.com/mamba-is-here-to-mark-the-end-of-transformers/</a:t>
            </a:r>
            <a:r>
              <a:rPr lang="en-GB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25"/>
          <p:cNvSpPr txBox="1"/>
          <p:nvPr>
            <p:ph type="title"/>
          </p:nvPr>
        </p:nvSpPr>
        <p:spPr>
          <a:xfrm>
            <a:off x="90925" y="85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Mamba (2024)</a:t>
            </a:r>
            <a:endParaRPr/>
          </a:p>
        </p:txBody>
      </p:sp>
      <p:sp>
        <p:nvSpPr>
          <p:cNvPr id="1276" name="Google Shape;1276;p125"/>
          <p:cNvSpPr txBox="1"/>
          <p:nvPr>
            <p:ph idx="4294967295" type="body"/>
          </p:nvPr>
        </p:nvSpPr>
        <p:spPr>
          <a:xfrm>
            <a:off x="155875" y="792625"/>
            <a:ext cx="87093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338481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sz="3642"/>
              <a:t>based on SSMs (state space models), an </a:t>
            </a:r>
            <a:r>
              <a:rPr lang="en-GB" sz="3642"/>
              <a:t>RNN-like architecture</a:t>
            </a:r>
            <a:endParaRPr sz="3642"/>
          </a:p>
          <a:p>
            <a:pPr indent="-33848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3642"/>
              <a:t>linear scaling in sequence length (just like RNNs) =&gt; </a:t>
            </a:r>
            <a:r>
              <a:rPr b="1" lang="en-GB" sz="3642">
                <a:solidFill>
                  <a:srgbClr val="6AA84F"/>
                </a:solidFill>
              </a:rPr>
              <a:t>fast inference</a:t>
            </a:r>
            <a:endParaRPr b="1" sz="3642">
              <a:solidFill>
                <a:srgbClr val="6AA84F"/>
              </a:solidFill>
            </a:endParaRPr>
          </a:p>
          <a:p>
            <a:pPr indent="-33848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3642"/>
              <a:t>parallelizable =&gt; </a:t>
            </a:r>
            <a:r>
              <a:rPr b="1" lang="en-GB" sz="3642">
                <a:solidFill>
                  <a:srgbClr val="6AA84F"/>
                </a:solidFill>
              </a:rPr>
              <a:t>fast training</a:t>
            </a:r>
            <a:endParaRPr b="1" sz="3642">
              <a:solidFill>
                <a:srgbClr val="6AA84F"/>
              </a:solidFill>
            </a:endParaRPr>
          </a:p>
          <a:p>
            <a:pPr indent="-338481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sz="3642"/>
              <a:t>outperform Transformers-based LLMs of similar size on NLP and audio tasks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26"/>
          <p:cNvSpPr txBox="1"/>
          <p:nvPr>
            <p:ph type="title"/>
          </p:nvPr>
        </p:nvSpPr>
        <p:spPr>
          <a:xfrm>
            <a:off x="4960775" y="16010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TODAY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82" name="Google Shape;1282;p126"/>
          <p:cNvSpPr txBox="1"/>
          <p:nvPr>
            <p:ph idx="2" type="body"/>
          </p:nvPr>
        </p:nvSpPr>
        <p:spPr>
          <a:xfrm>
            <a:off x="-40875" y="773050"/>
            <a:ext cx="4761300" cy="3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-GB" sz="1600">
                <a:solidFill>
                  <a:schemeClr val="dk2"/>
                </a:solidFill>
              </a:rPr>
              <a:t>RNNs handle </a:t>
            </a:r>
            <a:r>
              <a:rPr b="1" lang="en-GB" sz="1600">
                <a:solidFill>
                  <a:schemeClr val="dk2"/>
                </a:solidFill>
              </a:rPr>
              <a:t>sequential data </a:t>
            </a:r>
            <a:r>
              <a:rPr lang="en-GB" sz="1600">
                <a:solidFill>
                  <a:schemeClr val="dk2"/>
                </a:solidFill>
              </a:rPr>
              <a:t>(but </a:t>
            </a:r>
            <a:r>
              <a:rPr lang="en-GB" sz="1600">
                <a:solidFill>
                  <a:schemeClr val="dk2"/>
                </a:solidFill>
              </a:rPr>
              <a:t>suffer from </a:t>
            </a:r>
            <a:r>
              <a:rPr b="1" lang="en-GB" sz="1600">
                <a:solidFill>
                  <a:schemeClr val="dk2"/>
                </a:solidFill>
              </a:rPr>
              <a:t>vanishing</a:t>
            </a:r>
            <a:r>
              <a:rPr lang="en-GB" sz="1600">
                <a:solidFill>
                  <a:schemeClr val="dk2"/>
                </a:solidFill>
              </a:rPr>
              <a:t> /</a:t>
            </a:r>
            <a:r>
              <a:rPr b="1" lang="en-GB" sz="1600">
                <a:solidFill>
                  <a:schemeClr val="dk2"/>
                </a:solidFill>
              </a:rPr>
              <a:t> exploding</a:t>
            </a:r>
            <a:r>
              <a:rPr lang="en-GB" sz="1600">
                <a:solidFill>
                  <a:schemeClr val="dk2"/>
                </a:solidFill>
              </a:rPr>
              <a:t> gradients)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i="1" lang="en-GB" sz="1600">
                <a:solidFill>
                  <a:schemeClr val="dk2"/>
                </a:solidFill>
              </a:rPr>
              <a:t>clipping gradients</a:t>
            </a:r>
            <a:r>
              <a:rPr lang="en-GB" sz="1600">
                <a:solidFill>
                  <a:schemeClr val="dk2"/>
                </a:solidFill>
              </a:rPr>
              <a:t> and</a:t>
            </a:r>
            <a:r>
              <a:rPr b="1" lang="en-GB" sz="1600">
                <a:solidFill>
                  <a:schemeClr val="dk2"/>
                </a:solidFill>
              </a:rPr>
              <a:t> </a:t>
            </a:r>
            <a:r>
              <a:rPr i="1" lang="en-GB" sz="1600">
                <a:solidFill>
                  <a:schemeClr val="dk2"/>
                </a:solidFill>
              </a:rPr>
              <a:t>gated architectures</a:t>
            </a:r>
            <a:r>
              <a:rPr b="1" lang="en-GB" sz="1600">
                <a:solidFill>
                  <a:schemeClr val="dk2"/>
                </a:solidFill>
              </a:rPr>
              <a:t> (LSTM/GRU)</a:t>
            </a:r>
            <a:r>
              <a:rPr lang="en-GB" sz="1600">
                <a:solidFill>
                  <a:schemeClr val="dk2"/>
                </a:solidFill>
              </a:rPr>
              <a:t> address               or      gradients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-GB" sz="1600">
                <a:solidFill>
                  <a:schemeClr val="dk2"/>
                </a:solidFill>
              </a:rPr>
              <a:t>Transformers</a:t>
            </a:r>
            <a:r>
              <a:rPr b="1" lang="en-GB" sz="1600">
                <a:solidFill>
                  <a:schemeClr val="dk2"/>
                </a:solidFill>
              </a:rPr>
              <a:t> </a:t>
            </a:r>
            <a:r>
              <a:rPr lang="en-GB" sz="1600">
                <a:solidFill>
                  <a:schemeClr val="dk2"/>
                </a:solidFill>
              </a:rPr>
              <a:t>is a parallelizable  alternative to recurrent networks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1000"/>
              </a:spcBef>
              <a:spcAft>
                <a:spcPts val="1200"/>
              </a:spcAft>
              <a:buClr>
                <a:schemeClr val="dk2"/>
              </a:buClr>
              <a:buSzPts val="1600"/>
              <a:buChar char="-"/>
            </a:pPr>
            <a:r>
              <a:rPr lang="en-GB" sz="1600">
                <a:solidFill>
                  <a:schemeClr val="dk2"/>
                </a:solidFill>
              </a:rPr>
              <a:t>recent works based on SSMs yield both efficient inference and training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283" name="Google Shape;128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175" y="2219525"/>
            <a:ext cx="405575" cy="4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875" y="2219524"/>
            <a:ext cx="433427" cy="4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27"/>
          <p:cNvSpPr txBox="1"/>
          <p:nvPr>
            <p:ph type="title"/>
          </p:nvPr>
        </p:nvSpPr>
        <p:spPr>
          <a:xfrm>
            <a:off x="1386525" y="1304850"/>
            <a:ext cx="7445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0"/>
              <a:t>Thank you!</a:t>
            </a:r>
            <a:endParaRPr sz="9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2420"/>
              <a:t>(Next: Natural Language Processing Applications)</a:t>
            </a:r>
            <a:endParaRPr b="0" sz="242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Resources</a:t>
            </a:r>
            <a:endParaRPr/>
          </a:p>
        </p:txBody>
      </p:sp>
      <p:sp>
        <p:nvSpPr>
          <p:cNvPr id="1295" name="Google Shape;1295;p128"/>
          <p:cNvSpPr txBox="1"/>
          <p:nvPr>
            <p:ph idx="4294967295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http://www.cs.toronto.edu/~rgrosse/courses/csc321_2018/</a:t>
            </a:r>
            <a:r>
              <a:rPr lang="en-GB" sz="1400"/>
              <a:t> - Lectures 15-16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https://www.cs.ox.ac.uk/people/nando.defreitas/machinelearning/</a:t>
            </a:r>
            <a:r>
              <a:rPr lang="en-GB" sz="1400"/>
              <a:t> - Lecture 12-13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http://cs231n.stanford.edu/slides/2017/cs231n_2017_lecture10.pdf</a:t>
            </a:r>
            <a:r>
              <a:rPr lang="en-GB" sz="1400"/>
              <a:t> - Lecture 10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http://cs224d.stanford.edu/syllabus.html</a:t>
            </a:r>
            <a:r>
              <a:rPr lang="en-GB" sz="1400"/>
              <a:t> Lecture 6-8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</a:t>
            </a:r>
            <a:r>
              <a:rPr lang="en-GB" sz="14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http://karpathy.github.io/2015/05/21/rnn-effectiveness/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GRU: </a:t>
            </a:r>
            <a:r>
              <a:rPr lang="en-GB" sz="1400" u="sng">
                <a:solidFill>
                  <a:schemeClr val="hlink"/>
                </a:solidFill>
                <a:hlinkClick r:id="rId8"/>
              </a:rPr>
              <a:t>https://arxiv.org/abs/1406.1078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LSTM:</a:t>
            </a:r>
            <a:r>
              <a:rPr lang="en-GB" sz="1400" u="sng">
                <a:solidFill>
                  <a:schemeClr val="hlink"/>
                </a:solidFill>
                <a:hlinkClick r:id="rId9"/>
              </a:rPr>
              <a:t> https://www.bioinf.jku.at/publications/older/2604.pdf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77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 modeling applications</a:t>
            </a:r>
            <a:endParaRPr sz="2400"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21" y="902203"/>
            <a:ext cx="522591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6040" y="902197"/>
            <a:ext cx="4064527" cy="12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163550" y="2196150"/>
            <a:ext cx="1892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ONE - TO - 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Binary Classification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3616091" y="2160196"/>
            <a:ext cx="4729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MANY - TO - MANY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Machine Translation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800" y="3064825"/>
            <a:ext cx="2220001" cy="15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550" y="3115525"/>
            <a:ext cx="1745724" cy="118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4"/>
          <p:cNvCxnSpPr/>
          <p:nvPr/>
        </p:nvCxnSpPr>
        <p:spPr>
          <a:xfrm>
            <a:off x="2338700" y="744125"/>
            <a:ext cx="16500" cy="411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b="0" l="49171" r="0" t="0"/>
          <a:stretch/>
        </p:blipFill>
        <p:spPr>
          <a:xfrm>
            <a:off x="3949789" y="1212050"/>
            <a:ext cx="3925311" cy="37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0" l="0" r="83551" t="0"/>
          <a:stretch/>
        </p:blipFill>
        <p:spPr>
          <a:xfrm>
            <a:off x="152400" y="1212050"/>
            <a:ext cx="1270274" cy="37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0" l="49171" r="0" t="0"/>
          <a:stretch/>
        </p:blipFill>
        <p:spPr>
          <a:xfrm>
            <a:off x="3949789" y="1212050"/>
            <a:ext cx="3925311" cy="375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74808" t="0"/>
          <a:stretch/>
        </p:blipFill>
        <p:spPr>
          <a:xfrm>
            <a:off x="152400" y="1212050"/>
            <a:ext cx="1945469" cy="375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>
            <p:ph idx="4294967295" type="body"/>
          </p:nvPr>
        </p:nvSpPr>
        <p:spPr>
          <a:xfrm>
            <a:off x="5652892" y="1523457"/>
            <a:ext cx="31794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for each frame extract features using </a:t>
            </a:r>
            <a:r>
              <a:rPr b="1" lang="en-GB" sz="1500"/>
              <a:t>CNN</a:t>
            </a:r>
            <a:endParaRPr b="1" sz="1500"/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concatenate all the features in a </a:t>
            </a:r>
            <a:r>
              <a:rPr b="1" lang="en-GB" sz="1500"/>
              <a:t>huge  </a:t>
            </a:r>
            <a:r>
              <a:rPr lang="en-GB" sz="1500"/>
              <a:t>video representation vector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sp>
        <p:nvSpPr>
          <p:cNvPr id="221" name="Google Shape;221;p27"/>
          <p:cNvSpPr txBox="1"/>
          <p:nvPr>
            <p:ph idx="4294967295" type="body"/>
          </p:nvPr>
        </p:nvSpPr>
        <p:spPr>
          <a:xfrm>
            <a:off x="5652892" y="1523457"/>
            <a:ext cx="31794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for each frame extract features using </a:t>
            </a:r>
            <a:r>
              <a:rPr b="1" lang="en-GB" sz="1500"/>
              <a:t>CNN</a:t>
            </a:r>
            <a:endParaRPr b="1" sz="1500"/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concatenate all the features in a </a:t>
            </a:r>
            <a:r>
              <a:rPr b="1" lang="en-GB" sz="1500"/>
              <a:t>huge  </a:t>
            </a:r>
            <a:r>
              <a:rPr lang="en-GB" sz="1500"/>
              <a:t>video representation vector</a:t>
            </a:r>
            <a:endParaRPr sz="1500"/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process the video representation using </a:t>
            </a:r>
            <a:r>
              <a:rPr b="1" lang="en-GB" sz="1500"/>
              <a:t>fully connected layers</a:t>
            </a:r>
            <a:endParaRPr b="1" sz="1500"/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 b="0" l="0" r="35052" t="0"/>
          <a:stretch/>
        </p:blipFill>
        <p:spPr>
          <a:xfrm>
            <a:off x="152400" y="1238050"/>
            <a:ext cx="5006889" cy="374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33787" t="0"/>
          <a:stretch/>
        </p:blipFill>
        <p:spPr>
          <a:xfrm>
            <a:off x="152400" y="1219025"/>
            <a:ext cx="5103720" cy="374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sz="122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33914" t="0"/>
          <a:stretch/>
        </p:blipFill>
        <p:spPr>
          <a:xfrm>
            <a:off x="152400" y="1214175"/>
            <a:ext cx="5100560" cy="37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/>
          <p:nvPr/>
        </p:nvSpPr>
        <p:spPr>
          <a:xfrm rot="5400000">
            <a:off x="2368050" y="4103800"/>
            <a:ext cx="190500" cy="78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2296500" y="4540275"/>
            <a:ext cx="56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2571750" y="4492575"/>
            <a:ext cx="208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∈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d1*f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x d2</a:t>
            </a:r>
            <a:endParaRPr baseline="-25000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9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sz="122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endParaRPr sz="2400"/>
          </a:p>
        </p:txBody>
      </p:sp>
      <p:sp>
        <p:nvSpPr>
          <p:cNvPr id="245" name="Google Shape;245;p30"/>
          <p:cNvSpPr txBox="1"/>
          <p:nvPr>
            <p:ph idx="4294967295" type="body"/>
          </p:nvPr>
        </p:nvSpPr>
        <p:spPr>
          <a:xfrm>
            <a:off x="5706300" y="851550"/>
            <a:ext cx="3124200" cy="4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 </a:t>
            </a:r>
            <a:endParaRPr sz="1800"/>
          </a:p>
        </p:txBody>
      </p:sp>
      <p:sp>
        <p:nvSpPr>
          <p:cNvPr id="246" name="Google Shape;246;p30"/>
          <p:cNvSpPr txBox="1"/>
          <p:nvPr/>
        </p:nvSpPr>
        <p:spPr>
          <a:xfrm>
            <a:off x="2508877" y="2698458"/>
            <a:ext cx="5307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Lato"/>
                <a:ea typeface="Lato"/>
                <a:cs typeface="Lato"/>
                <a:sym typeface="Lato"/>
              </a:rPr>
              <a:t>?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0" l="0" r="84223" t="0"/>
          <a:stretch/>
        </p:blipFill>
        <p:spPr>
          <a:xfrm>
            <a:off x="152400" y="1237625"/>
            <a:ext cx="1210058" cy="372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0" l="49298" r="34924" t="0"/>
          <a:stretch/>
        </p:blipFill>
        <p:spPr>
          <a:xfrm>
            <a:off x="3933566" y="1237625"/>
            <a:ext cx="1210058" cy="37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0" l="0" r="33914" t="0"/>
          <a:stretch/>
        </p:blipFill>
        <p:spPr>
          <a:xfrm>
            <a:off x="152400" y="1252800"/>
            <a:ext cx="5048013" cy="3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 rot="5400000">
            <a:off x="2368050" y="4103800"/>
            <a:ext cx="190500" cy="78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2296500" y="4540275"/>
            <a:ext cx="56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2571750" y="4492575"/>
            <a:ext cx="208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∈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d1*f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x d2</a:t>
            </a:r>
            <a:endParaRPr baseline="-25000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1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b="1" sz="2006"/>
          </a:p>
          <a:p>
            <a:pPr indent="-323396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huge</a:t>
            </a:r>
            <a:r>
              <a:rPr lang="en-GB" sz="1492"/>
              <a:t> number of parameters</a:t>
            </a:r>
            <a:endParaRPr sz="122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13674" l="23021" r="13715" t="0"/>
          <a:stretch/>
        </p:blipFill>
        <p:spPr>
          <a:xfrm>
            <a:off x="755950" y="1323400"/>
            <a:ext cx="2209400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143500" y="4485250"/>
            <a:ext cx="3660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82350" y="590725"/>
            <a:ext cx="3548400" cy="3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/>
              <a:t>Fully connected network</a:t>
            </a:r>
            <a:endParaRPr b="1" sz="18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-GB" sz="1800" u="sng"/>
            </a:br>
            <a:endParaRPr b="1" sz="18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459475" y="590725"/>
            <a:ext cx="3859200" cy="3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800" u="sng"/>
              <a:t>ConvNet</a:t>
            </a:r>
            <a:endParaRPr u="sng"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16520" l="0" r="28936" t="0"/>
          <a:stretch/>
        </p:blipFill>
        <p:spPr>
          <a:xfrm>
            <a:off x="4497775" y="1210825"/>
            <a:ext cx="3660001" cy="194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4"/>
          <p:cNvCxnSpPr>
            <a:stCxn id="78" idx="0"/>
          </p:cNvCxnSpPr>
          <p:nvPr/>
        </p:nvCxnSpPr>
        <p:spPr>
          <a:xfrm>
            <a:off x="6327775" y="1210825"/>
            <a:ext cx="13368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4"/>
          <p:cNvCxnSpPr>
            <a:stCxn id="78" idx="0"/>
          </p:cNvCxnSpPr>
          <p:nvPr/>
        </p:nvCxnSpPr>
        <p:spPr>
          <a:xfrm flipH="1">
            <a:off x="6088975" y="1210825"/>
            <a:ext cx="238800" cy="3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4"/>
          <p:cNvCxnSpPr>
            <a:stCxn id="78" idx="0"/>
          </p:cNvCxnSpPr>
          <p:nvPr/>
        </p:nvCxnSpPr>
        <p:spPr>
          <a:xfrm flipH="1">
            <a:off x="5647075" y="1210825"/>
            <a:ext cx="6807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4"/>
          <p:cNvCxnSpPr>
            <a:stCxn id="78" idx="0"/>
          </p:cNvCxnSpPr>
          <p:nvPr/>
        </p:nvCxnSpPr>
        <p:spPr>
          <a:xfrm flipH="1">
            <a:off x="4929175" y="1210825"/>
            <a:ext cx="1398600" cy="1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4"/>
          <p:cNvSpPr txBox="1"/>
          <p:nvPr/>
        </p:nvSpPr>
        <p:spPr>
          <a:xfrm>
            <a:off x="5837075" y="866200"/>
            <a:ext cx="1104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conv layers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" name="Google Shape;84;p14"/>
          <p:cNvCxnSpPr>
            <a:stCxn id="78" idx="0"/>
          </p:cNvCxnSpPr>
          <p:nvPr/>
        </p:nvCxnSpPr>
        <p:spPr>
          <a:xfrm>
            <a:off x="6327775" y="1210825"/>
            <a:ext cx="4578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4"/>
          <p:cNvCxnSpPr/>
          <p:nvPr/>
        </p:nvCxnSpPr>
        <p:spPr>
          <a:xfrm rot="10800000">
            <a:off x="5606450" y="3162150"/>
            <a:ext cx="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4"/>
          <p:cNvSpPr txBox="1"/>
          <p:nvPr/>
        </p:nvSpPr>
        <p:spPr>
          <a:xfrm>
            <a:off x="5068550" y="3267300"/>
            <a:ext cx="1452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feature maps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" name="Google Shape;87;p14"/>
          <p:cNvCxnSpPr/>
          <p:nvPr/>
        </p:nvCxnSpPr>
        <p:spPr>
          <a:xfrm rot="10800000">
            <a:off x="6292450" y="2422675"/>
            <a:ext cx="493200" cy="7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4"/>
          <p:cNvSpPr txBox="1"/>
          <p:nvPr/>
        </p:nvSpPr>
        <p:spPr>
          <a:xfrm>
            <a:off x="6520550" y="3098000"/>
            <a:ext cx="1452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kernel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661" y="3644825"/>
            <a:ext cx="1971514" cy="11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 rot="3533368">
            <a:off x="6863150" y="2563377"/>
            <a:ext cx="441850" cy="2058300"/>
          </a:xfrm>
          <a:prstGeom prst="leftBrace">
            <a:avLst>
              <a:gd fmla="val 8333" name="adj1"/>
              <a:gd fmla="val 4917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4"/>
          <p:cNvCxnSpPr/>
          <p:nvPr/>
        </p:nvCxnSpPr>
        <p:spPr>
          <a:xfrm rot="10800000">
            <a:off x="1597250" y="2745575"/>
            <a:ext cx="108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4"/>
          <p:cNvCxnSpPr/>
          <p:nvPr/>
        </p:nvCxnSpPr>
        <p:spPr>
          <a:xfrm flipH="1" rot="10800000">
            <a:off x="1608788" y="2761775"/>
            <a:ext cx="5037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4"/>
          <p:cNvSpPr txBox="1"/>
          <p:nvPr/>
        </p:nvSpPr>
        <p:spPr>
          <a:xfrm>
            <a:off x="1176275" y="3031500"/>
            <a:ext cx="1104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FC layers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 rot="10800000">
            <a:off x="1942925" y="2239400"/>
            <a:ext cx="818100" cy="6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4"/>
          <p:cNvSpPr txBox="1"/>
          <p:nvPr/>
        </p:nvSpPr>
        <p:spPr>
          <a:xfrm>
            <a:off x="2481763" y="2815325"/>
            <a:ext cx="1104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neuron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    \begin{align}&#10;      p &amp;= \sigma(W_2  a + b_2)&#10;    \end{align}" id="96" name="Google Shape;96;p1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250" y="4136440"/>
            <a:ext cx="1636212" cy="295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  \begin{align}&#10;       a &amp;= \sigma(W_1  x + b_1)\\&#10;    \end{align}" id="97" name="Google Shape;97;p1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250" y="3767123"/>
            <a:ext cx="1648800" cy="295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flipH="1" rot="10800000">
            <a:off x="803975" y="2465525"/>
            <a:ext cx="504000" cy="5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4"/>
          <p:cNvSpPr txBox="1"/>
          <p:nvPr/>
        </p:nvSpPr>
        <p:spPr>
          <a:xfrm>
            <a:off x="393713" y="2905075"/>
            <a:ext cx="1104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weights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0" name="Google Shape;100;p14"/>
          <p:cNvCxnSpPr/>
          <p:nvPr/>
        </p:nvCxnSpPr>
        <p:spPr>
          <a:xfrm rot="10800000">
            <a:off x="1308025" y="4395250"/>
            <a:ext cx="332100" cy="2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4"/>
          <p:cNvSpPr txBox="1"/>
          <p:nvPr/>
        </p:nvSpPr>
        <p:spPr>
          <a:xfrm>
            <a:off x="1588150" y="4431629"/>
            <a:ext cx="133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non-linearity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0" y="4844725"/>
            <a:ext cx="6492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Image  from </a:t>
            </a:r>
            <a:r>
              <a:rPr lang="en-GB" sz="1000" u="sng">
                <a:solidFill>
                  <a:schemeClr val="hlink"/>
                </a:solidFill>
                <a:hlinkClick r:id="rId8"/>
              </a:rPr>
              <a:t>https://www.superdatascience.com/blogs/convolutional-neural-networks-cnn-step-4-full-connection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6520550" y="4844725"/>
            <a:ext cx="2811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ato"/>
                <a:ea typeface="Lato"/>
                <a:cs typeface="Lato"/>
                <a:sym typeface="Lato"/>
              </a:rPr>
              <a:t>Image from </a:t>
            </a:r>
            <a:r>
              <a:rPr lang="en-GB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http://benanne.github.io/images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0" y="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800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RECAP</a:t>
            </a:r>
            <a:r>
              <a:rPr b="1" lang="en-GB">
                <a:solidFill>
                  <a:srgbClr val="FF0000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          </a:t>
            </a:r>
            <a:endParaRPr b="1"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0" l="0" r="33914" t="0"/>
          <a:stretch/>
        </p:blipFill>
        <p:spPr>
          <a:xfrm>
            <a:off x="152400" y="1247975"/>
            <a:ext cx="5054575" cy="37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/>
          <p:nvPr/>
        </p:nvSpPr>
        <p:spPr>
          <a:xfrm rot="5400000">
            <a:off x="2368050" y="4103800"/>
            <a:ext cx="190500" cy="78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>
            <a:off x="2296500" y="4540275"/>
            <a:ext cx="56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2571750" y="4492575"/>
            <a:ext cx="208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∈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d1*f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x d2</a:t>
            </a:r>
            <a:endParaRPr baseline="-25000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2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b="1" sz="2006"/>
          </a:p>
          <a:p>
            <a:pPr indent="-323396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huge</a:t>
            </a:r>
            <a:r>
              <a:rPr lang="en-GB" sz="1492"/>
              <a:t> number of parameters</a:t>
            </a:r>
            <a:endParaRPr b="1" sz="1492"/>
          </a:p>
          <a:p>
            <a:pPr indent="-323396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different</a:t>
            </a:r>
            <a:r>
              <a:rPr lang="en-GB" sz="1492"/>
              <a:t> parameters for similar frames/objects</a:t>
            </a:r>
            <a:endParaRPr sz="1492"/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92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idx="4294967295" type="body"/>
          </p:nvPr>
        </p:nvSpPr>
        <p:spPr>
          <a:xfrm>
            <a:off x="5895050" y="1880875"/>
            <a:ext cx="3249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2006"/>
              <a:t>Why not?</a:t>
            </a:r>
            <a:endParaRPr b="1" sz="2006"/>
          </a:p>
          <a:p>
            <a:pPr indent="-323396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huge</a:t>
            </a:r>
            <a:r>
              <a:rPr lang="en-GB" sz="1492"/>
              <a:t> number of parameters</a:t>
            </a:r>
            <a:endParaRPr b="1" sz="1492"/>
          </a:p>
          <a:p>
            <a:pPr indent="-323396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different</a:t>
            </a:r>
            <a:r>
              <a:rPr lang="en-GB" sz="1492"/>
              <a:t> parameters for similar frames/objects</a:t>
            </a:r>
            <a:endParaRPr sz="1492"/>
          </a:p>
          <a:p>
            <a:pPr indent="-323396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93"/>
              <a:buChar char="●"/>
            </a:pPr>
            <a:r>
              <a:rPr b="1" lang="en-GB" sz="1492"/>
              <a:t>fixed</a:t>
            </a:r>
            <a:r>
              <a:rPr lang="en-GB" sz="1492"/>
              <a:t> input length</a:t>
            </a:r>
            <a:r>
              <a:rPr lang="en-GB" sz="1225"/>
              <a:t> </a:t>
            </a:r>
            <a:endParaRPr sz="1225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aseline="-25000" sz="1225"/>
          </a:p>
        </p:txBody>
      </p:sp>
      <p:sp>
        <p:nvSpPr>
          <p:cNvPr id="274" name="Google Shape;274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 b="0" l="0" r="33914" t="0"/>
          <a:stretch/>
        </p:blipFill>
        <p:spPr>
          <a:xfrm>
            <a:off x="152400" y="1238325"/>
            <a:ext cx="5067716" cy="37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/>
          <p:nvPr/>
        </p:nvSpPr>
        <p:spPr>
          <a:xfrm rot="5400000">
            <a:off x="2368050" y="4103800"/>
            <a:ext cx="190500" cy="78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 txBox="1"/>
          <p:nvPr/>
        </p:nvSpPr>
        <p:spPr>
          <a:xfrm>
            <a:off x="2296500" y="4540275"/>
            <a:ext cx="56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2571750" y="4492575"/>
            <a:ext cx="2085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∈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d1*f</a:t>
            </a:r>
            <a:r>
              <a:rPr baseline="30000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 x d2</a:t>
            </a:r>
            <a:endParaRPr baseline="-25000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idx="4294967295" type="body"/>
          </p:nvPr>
        </p:nvSpPr>
        <p:spPr>
          <a:xfrm>
            <a:off x="4913776" y="1278750"/>
            <a:ext cx="4230300" cy="25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/>
              <a:t>Solution: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200" u="sng">
                <a:solidFill>
                  <a:srgbClr val="FF0000"/>
                </a:solidFill>
              </a:rPr>
              <a:t>Recurrent Neural Network</a:t>
            </a:r>
            <a:endParaRPr sz="2200" u="sng">
              <a:solidFill>
                <a:srgbClr val="FF0000"/>
              </a:solidFill>
            </a:endParaRPr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75" y="1307402"/>
            <a:ext cx="4536905" cy="3487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4454247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8625"/>
            <a:ext cx="5756146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225"/>
            <a:ext cx="7167754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225"/>
            <a:ext cx="7167754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7320150" y="1737675"/>
            <a:ext cx="1766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Q:</a:t>
            </a: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What is the issue?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225"/>
            <a:ext cx="7167754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7320150" y="1709025"/>
            <a:ext cx="1766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Q:</a:t>
            </a: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What is the issue?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A:</a:t>
            </a: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y</a:t>
            </a:r>
            <a:r>
              <a:rPr baseline="-25000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may depend on x</a:t>
            </a:r>
            <a:r>
              <a:rPr baseline="-25000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or x</a:t>
            </a:r>
            <a:r>
              <a:rPr baseline="-25000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-25000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225"/>
            <a:ext cx="7167754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/>
        </p:nvSpPr>
        <p:spPr>
          <a:xfrm>
            <a:off x="7320150" y="1709025"/>
            <a:ext cx="1766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Q:</a:t>
            </a: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What is the issue?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A:</a:t>
            </a: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y</a:t>
            </a:r>
            <a:r>
              <a:rPr baseline="-25000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may depend on x</a:t>
            </a:r>
            <a:r>
              <a:rPr baseline="-25000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or x</a:t>
            </a:r>
            <a:r>
              <a:rPr baseline="-25000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-25000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5985750" y="3254550"/>
            <a:ext cx="1169400" cy="70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2989900" y="1709025"/>
            <a:ext cx="2758800" cy="70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sp>
        <p:nvSpPr>
          <p:cNvPr id="332" name="Google Shape;332;p41"/>
          <p:cNvSpPr txBox="1"/>
          <p:nvPr/>
        </p:nvSpPr>
        <p:spPr>
          <a:xfrm>
            <a:off x="7277775" y="1709025"/>
            <a:ext cx="18663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part-of-speechof the word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‘play’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depends on previous words as well</a:t>
            </a:r>
            <a:endParaRPr baseline="-25000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3" name="Google Shape;3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540"/>
            <a:ext cx="7359549" cy="3306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1582300" y="682525"/>
            <a:ext cx="64230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Transfer</a:t>
            </a:r>
            <a:r>
              <a:rPr b="1" lang="en-GB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			/			  </a:t>
            </a:r>
            <a:r>
              <a:rPr b="1" lang="en-GB" sz="22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Self-Supervision</a:t>
            </a:r>
            <a:r>
              <a:rPr b="1" lang="en-GB" sz="2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	</a:t>
            </a:r>
            <a:endParaRPr b="1" sz="25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0" y="4582650"/>
            <a:ext cx="9091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Photos from: </a:t>
            </a: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3"/>
              </a:rPr>
              <a:t>http://deeplearning.net/tutorial/fcn_2D_segm.html</a:t>
            </a: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; </a:t>
            </a: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4"/>
              </a:rPr>
              <a:t>https://medium.com/@wilburdes/semantic-segmentation-using-fully-convolutional-neural-networks-86e45336f99b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0" y="1203650"/>
            <a:ext cx="4219001" cy="316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0" y="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800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RECAP</a:t>
            </a:r>
            <a:r>
              <a:rPr b="1" lang="en-GB">
                <a:solidFill>
                  <a:srgbClr val="FF0000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          </a:t>
            </a:r>
            <a:endParaRPr b="1"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6">
            <a:alphaModFix/>
          </a:blip>
          <a:srcRect b="0" l="0" r="0" t="46053"/>
          <a:stretch/>
        </p:blipFill>
        <p:spPr>
          <a:xfrm>
            <a:off x="4651700" y="1567550"/>
            <a:ext cx="4168425" cy="22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5" y="997625"/>
            <a:ext cx="7432124" cy="38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 txBox="1"/>
          <p:nvPr/>
        </p:nvSpPr>
        <p:spPr>
          <a:xfrm>
            <a:off x="7320150" y="1709025"/>
            <a:ext cx="1766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Q:</a:t>
            </a:r>
            <a:r>
              <a:rPr lang="en-GB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How to link previous computations to current one?</a:t>
            </a:r>
            <a:endParaRPr baseline="-25000"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425"/>
            <a:ext cx="8205972" cy="36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/>
        </p:nvSpPr>
        <p:spPr>
          <a:xfrm>
            <a:off x="7359525" y="1619100"/>
            <a:ext cx="178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Q:</a:t>
            </a:r>
            <a:r>
              <a:rPr lang="en-GB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How to link previous computations to current one?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A: </a:t>
            </a:r>
            <a:r>
              <a:rPr lang="en-GB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Feed previous result to current one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individual steps</a:t>
            </a:r>
            <a:endParaRPr sz="2400"/>
          </a:p>
        </p:txBody>
      </p:sp>
      <p:pic>
        <p:nvPicPr>
          <p:cNvPr id="353" name="Google Shape;3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5" y="1152425"/>
            <a:ext cx="7979699" cy="38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/>
          <p:nvPr/>
        </p:nvSpPr>
        <p:spPr>
          <a:xfrm>
            <a:off x="2300535" y="2759250"/>
            <a:ext cx="3140400" cy="1923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x_1, x_2 ..  x_{T_1} \rightarrow y_1, y_2 .. y_{T_2}" id="359" name="Google Shape;359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275" y="3018625"/>
            <a:ext cx="2881926" cy="26163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5990375" y="2897100"/>
            <a:ext cx="31536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="1" baseline="-25000" lang="en-GB" sz="18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i="1" lang="en-GB" sz="1800">
                <a:latin typeface="Open Sans"/>
                <a:ea typeface="Open Sans"/>
                <a:cs typeface="Open Sans"/>
                <a:sym typeface="Open Sans"/>
              </a:rPr>
              <a:t> input at step t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1" baseline="-25000" lang="en-GB" sz="18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i="1" lang="en-GB" sz="1800">
                <a:latin typeface="Open Sans"/>
                <a:ea typeface="Open Sans"/>
                <a:cs typeface="Open Sans"/>
                <a:sym typeface="Open Sans"/>
              </a:rPr>
              <a:t>hidden state at step t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1" baseline="-25000" lang="en-GB" sz="18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i="1" lang="en-GB" sz="1800">
                <a:latin typeface="Open Sans"/>
                <a:ea typeface="Open Sans"/>
                <a:cs typeface="Open Sans"/>
                <a:sym typeface="Open Sans"/>
              </a:rPr>
              <a:t>[optional]</a:t>
            </a:r>
            <a:r>
              <a:rPr lang="en-GB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GB" sz="1800">
                <a:latin typeface="Open Sans"/>
                <a:ea typeface="Open Sans"/>
                <a:cs typeface="Open Sans"/>
                <a:sym typeface="Open Sans"/>
              </a:rPr>
              <a:t>output at step t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1" name="Google Shape;36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451" y="2884475"/>
            <a:ext cx="1140400" cy="16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/>
          <p:nvPr/>
        </p:nvSpPr>
        <p:spPr>
          <a:xfrm>
            <a:off x="5241475" y="1303025"/>
            <a:ext cx="1469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45"/>
          <p:cNvSpPr txBox="1"/>
          <p:nvPr/>
        </p:nvSpPr>
        <p:spPr>
          <a:xfrm>
            <a:off x="5477825" y="1189900"/>
            <a:ext cx="932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h_t = f_W(h_{t-1}, x_t) \\&#10;y_t = f_O(h_t)" id="364" name="Google Shape;364;p4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093" y="3636344"/>
            <a:ext cx="2024162" cy="72440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Recurrent Neural Network</a:t>
            </a:r>
            <a:endParaRPr sz="2400"/>
          </a:p>
        </p:txBody>
      </p:sp>
      <p:sp>
        <p:nvSpPr>
          <p:cNvPr id="366" name="Google Shape;366;p45"/>
          <p:cNvSpPr txBox="1"/>
          <p:nvPr/>
        </p:nvSpPr>
        <p:spPr>
          <a:xfrm>
            <a:off x="367975" y="1231500"/>
            <a:ext cx="83325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key ideas: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process sequence by repeatedly applying the same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recurrence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formula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i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[optional]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compute output for one or more timesteps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372" name="Google Shape;372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673" y="104501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379" name="Google Shape;379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523" y="102866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150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381" name="Google Shape;381;p4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6523" y="2347882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388" name="Google Shape;388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348" y="10858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50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390" name="Google Shape;390;p4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348" y="24050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150" y="1754619"/>
            <a:ext cx="4162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3 = f_W(h_2, x_3) \\&#10;[ y_3 = f_O(h_3) ]" id="392" name="Google Shape;392;p48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8348" y="37242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_3 = f_W(h_2, x_3) \\&#10;[ y_3 = f_O(h_3) ]" id="398" name="Google Shape;398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498" y="36834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/>
          <p:nvPr/>
        </p:nvSpPr>
        <p:spPr>
          <a:xfrm>
            <a:off x="377300" y="3295450"/>
            <a:ext cx="5558100" cy="498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9"/>
          <p:cNvSpPr txBox="1"/>
          <p:nvPr/>
        </p:nvSpPr>
        <p:spPr>
          <a:xfrm>
            <a:off x="823500" y="3295450"/>
            <a:ext cx="494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pen Sans"/>
                <a:ea typeface="Open Sans"/>
                <a:cs typeface="Open Sans"/>
                <a:sym typeface="Open Sans"/>
              </a:rPr>
              <a:t>same W / same O at each time step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_1 = f_W(h_0, x_1) \\&#10;[ y_1 = f_O(h_1) ]" id="401" name="Google Shape;401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498" y="10450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402" name="Google Shape;402;p4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498" y="23642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00" y="1247275"/>
            <a:ext cx="3729150" cy="17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_3 = f_W(h_2, x_3) \\&#10;[ y_3 = f_O(h_3) ]" id="409" name="Google Shape;409;p5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498" y="36834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0"/>
          <p:cNvSpPr/>
          <p:nvPr/>
        </p:nvSpPr>
        <p:spPr>
          <a:xfrm>
            <a:off x="377300" y="3295450"/>
            <a:ext cx="5558100" cy="498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 txBox="1"/>
          <p:nvPr/>
        </p:nvSpPr>
        <p:spPr>
          <a:xfrm>
            <a:off x="823500" y="3295450"/>
            <a:ext cx="494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pen Sans"/>
                <a:ea typeface="Open Sans"/>
                <a:cs typeface="Open Sans"/>
                <a:sym typeface="Open Sans"/>
              </a:rPr>
              <a:t>same W / same O at each time step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_1 = f_W(h_0, x_1) \\&#10;[ y_1 = f_O(h_1) ]" id="412" name="Google Shape;412;p5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498" y="10450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413" name="Google Shape;413;p5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498" y="23642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300" y="1247275"/>
            <a:ext cx="3729150" cy="17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 step</a:t>
            </a:r>
            <a:endParaRPr sz="2400"/>
          </a:p>
        </p:txBody>
      </p:sp>
      <p:sp>
        <p:nvSpPr>
          <p:cNvPr id="416" name="Google Shape;416;p50"/>
          <p:cNvSpPr/>
          <p:nvPr/>
        </p:nvSpPr>
        <p:spPr>
          <a:xfrm>
            <a:off x="377300" y="3990800"/>
            <a:ext cx="5656200" cy="870000"/>
          </a:xfrm>
          <a:prstGeom prst="roundRect">
            <a:avLst>
              <a:gd fmla="val 16667" name="adj"/>
            </a:avLst>
          </a:prstGeom>
          <a:solidFill>
            <a:srgbClr val="D5ABAD">
              <a:alpha val="69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0"/>
          <p:cNvSpPr txBox="1"/>
          <p:nvPr/>
        </p:nvSpPr>
        <p:spPr>
          <a:xfrm>
            <a:off x="311702" y="3990800"/>
            <a:ext cx="5848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allow input sequence of </a:t>
            </a:r>
            <a:r>
              <a:rPr b="1" lang="en-GB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variable lengths</a:t>
            </a:r>
            <a:endParaRPr b="1" sz="1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GB" sz="1600">
                <a:latin typeface="Open Sans"/>
                <a:ea typeface="Open Sans"/>
                <a:cs typeface="Open Sans"/>
                <a:sym typeface="Open Sans"/>
              </a:rPr>
              <a:t>given a context and an input, all timesteps should be </a:t>
            </a:r>
            <a:r>
              <a:rPr b="1" lang="en-GB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processed in the same way</a:t>
            </a:r>
            <a:endParaRPr b="1" sz="1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8" name="Google Shape;418;p50"/>
          <p:cNvCxnSpPr/>
          <p:nvPr/>
        </p:nvCxnSpPr>
        <p:spPr>
          <a:xfrm flipH="1">
            <a:off x="3154700" y="3734350"/>
            <a:ext cx="3300" cy="34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classification: RNN </a:t>
            </a:r>
            <a:endParaRPr sz="2400"/>
          </a:p>
        </p:txBody>
      </p:sp>
      <p:sp>
        <p:nvSpPr>
          <p:cNvPr id="424" name="Google Shape;424;p51"/>
          <p:cNvSpPr txBox="1"/>
          <p:nvPr>
            <p:ph idx="4294967295" type="body"/>
          </p:nvPr>
        </p:nvSpPr>
        <p:spPr>
          <a:xfrm>
            <a:off x="4730850" y="1148875"/>
            <a:ext cx="40323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one </a:t>
            </a:r>
            <a:r>
              <a:rPr b="1" lang="en-GB" sz="1800"/>
              <a:t>CNN</a:t>
            </a:r>
            <a:r>
              <a:rPr lang="en-GB" sz="1800"/>
              <a:t> to extract features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one </a:t>
            </a:r>
            <a:r>
              <a:rPr b="1" lang="en-GB" sz="1800"/>
              <a:t>RNN </a:t>
            </a:r>
            <a:r>
              <a:rPr lang="en-GB" sz="1800"/>
              <a:t>to process the frames features 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output from the final step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(many to one)</a:t>
            </a:r>
            <a:endParaRPr sz="1800"/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75" y="1222250"/>
            <a:ext cx="3717801" cy="359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Motivation</a:t>
            </a:r>
            <a:r>
              <a:rPr lang="en-GB" sz="2400"/>
              <a:t> </a:t>
            </a:r>
            <a:endParaRPr sz="2400"/>
          </a:p>
        </p:txBody>
      </p:sp>
      <p:sp>
        <p:nvSpPr>
          <p:cNvPr id="119" name="Google Shape;119;p16"/>
          <p:cNvSpPr txBox="1"/>
          <p:nvPr>
            <p:ph idx="4294967295" type="body"/>
          </p:nvPr>
        </p:nvSpPr>
        <p:spPr>
          <a:xfrm>
            <a:off x="2206125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Until now we have: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FCN: 		unstructured data (left)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CNN:		localized data (right)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sometimes we have </a:t>
            </a:r>
            <a:r>
              <a:rPr b="1" lang="en-GB"/>
              <a:t>sequential data</a:t>
            </a:r>
            <a:endParaRPr b="1"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75" y="928125"/>
            <a:ext cx="2095451" cy="372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638" y="1581275"/>
            <a:ext cx="907875" cy="8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5300" y="1623737"/>
            <a:ext cx="809025" cy="7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/>
          <p:nvPr/>
        </p:nvSpPr>
        <p:spPr>
          <a:xfrm>
            <a:off x="3072171" y="1079950"/>
            <a:ext cx="5712000" cy="3753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400800" y="1613649"/>
            <a:ext cx="2022300" cy="238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4CCCC"/>
                </a:solidFill>
              </a:rPr>
              <a:t>Feed-forward 		    vs</a:t>
            </a:r>
            <a:r>
              <a:rPr lang="en-GB"/>
              <a:t>	 			 RNN</a:t>
            </a:r>
            <a:endParaRPr sz="2400"/>
          </a:p>
        </p:txBody>
      </p:sp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133" y="1948903"/>
            <a:ext cx="522591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9591" y="1296117"/>
            <a:ext cx="1941950" cy="12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977" y="1321276"/>
            <a:ext cx="2019619" cy="13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5965" y="3120184"/>
            <a:ext cx="4064527" cy="12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2"/>
          <p:cNvSpPr txBox="1"/>
          <p:nvPr/>
        </p:nvSpPr>
        <p:spPr>
          <a:xfrm>
            <a:off x="737848" y="336059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ONE - TO - ONE</a:t>
            </a:r>
            <a:endParaRPr b="1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52"/>
          <p:cNvSpPr txBox="1"/>
          <p:nvPr/>
        </p:nvSpPr>
        <p:spPr>
          <a:xfrm>
            <a:off x="4019304" y="260444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MANY - TO - ONE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52"/>
          <p:cNvSpPr txBox="1"/>
          <p:nvPr/>
        </p:nvSpPr>
        <p:spPr>
          <a:xfrm>
            <a:off x="6543549" y="2604442"/>
            <a:ext cx="1620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 - TO - MANY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52"/>
          <p:cNvSpPr txBox="1"/>
          <p:nvPr/>
        </p:nvSpPr>
        <p:spPr>
          <a:xfrm>
            <a:off x="3681516" y="4428509"/>
            <a:ext cx="4729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MANY - TO - MANY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50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150" y="1754619"/>
            <a:ext cx="416242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nitial state</a:t>
            </a:r>
            <a:endParaRPr sz="2400"/>
          </a:p>
        </p:txBody>
      </p:sp>
      <p:sp>
        <p:nvSpPr>
          <p:cNvPr id="449" name="Google Shape;449;p53"/>
          <p:cNvSpPr/>
          <p:nvPr/>
        </p:nvSpPr>
        <p:spPr>
          <a:xfrm>
            <a:off x="4673825" y="1103100"/>
            <a:ext cx="4020000" cy="2937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What about      ? 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zeros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random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representation of data used as conditional information for current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_0&#10;" id="450" name="Google Shape;450;p5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5325" y="1606875"/>
            <a:ext cx="275476" cy="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/>
          <p:nvPr/>
        </p:nvSpPr>
        <p:spPr>
          <a:xfrm rot="4098496">
            <a:off x="225113" y="2036783"/>
            <a:ext cx="407453" cy="3325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nitial state</a:t>
            </a:r>
            <a:endParaRPr sz="2400"/>
          </a:p>
        </p:txBody>
      </p:sp>
      <p:sp>
        <p:nvSpPr>
          <p:cNvPr id="457" name="Google Shape;457;p54"/>
          <p:cNvSpPr/>
          <p:nvPr/>
        </p:nvSpPr>
        <p:spPr>
          <a:xfrm>
            <a:off x="4673825" y="1103100"/>
            <a:ext cx="4020000" cy="2937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What about      ? 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zeros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random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AutoNum type="arabicPeriod"/>
            </a:pPr>
            <a:r>
              <a:rPr lang="en-GB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representation of data used as conditional information for current model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_0&#10;" id="458" name="Google Shape;458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25" y="1606875"/>
            <a:ext cx="275476" cy="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75" y="1418225"/>
            <a:ext cx="4487526" cy="2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465" name="Google Shape;465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348" y="10858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50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467" name="Google Shape;467;p5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348" y="24050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 rotWithShape="1">
          <a:blip r:embed="rId7">
            <a:alphaModFix/>
          </a:blip>
          <a:srcRect b="-5552" l="0" r="0" t="0"/>
          <a:stretch/>
        </p:blipFill>
        <p:spPr>
          <a:xfrm>
            <a:off x="366150" y="1705175"/>
            <a:ext cx="4162425" cy="227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3 = f_W(h_2, x_3) \\&#10;[ y_3 = f_O(h_3) ]" id="469" name="Google Shape;469;p5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8348" y="37242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5"/>
          <p:cNvSpPr txBox="1"/>
          <p:nvPr>
            <p:ph type="title"/>
          </p:nvPr>
        </p:nvSpPr>
        <p:spPr>
          <a:xfrm>
            <a:off x="279700" y="306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Forward: single output</a:t>
            </a:r>
            <a:endParaRPr sz="2400"/>
          </a:p>
        </p:txBody>
      </p:sp>
      <p:cxnSp>
        <p:nvCxnSpPr>
          <p:cNvPr id="471" name="Google Shape;471;p55"/>
          <p:cNvCxnSpPr/>
          <p:nvPr/>
        </p:nvCxnSpPr>
        <p:spPr>
          <a:xfrm flipH="1" rot="10800000">
            <a:off x="6099575" y="1661500"/>
            <a:ext cx="1908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55"/>
          <p:cNvCxnSpPr/>
          <p:nvPr/>
        </p:nvCxnSpPr>
        <p:spPr>
          <a:xfrm flipH="1" rot="10800000">
            <a:off x="6099575" y="3003800"/>
            <a:ext cx="19080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50" y="1768925"/>
            <a:ext cx="1885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1 = f_W(h_0, x_1) \\&#10;[ y_1 = f_O(h_1) ]" id="478" name="Google Shape;478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348" y="1085819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50" y="1754632"/>
            <a:ext cx="301942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2 = f_W(h_1, x_2) \\&#10;[ y_2 = f_O(h_2) ]" id="480" name="Google Shape;480;p5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348" y="2405044"/>
            <a:ext cx="195648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3 = f_W(h_2, x_3) \\&#10;[ y_3 = f_O(h_3) ]" id="481" name="Google Shape;481;p5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8348" y="3724269"/>
            <a:ext cx="1956486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6"/>
          <p:cNvSpPr txBox="1"/>
          <p:nvPr>
            <p:ph type="title"/>
          </p:nvPr>
        </p:nvSpPr>
        <p:spPr>
          <a:xfrm>
            <a:off x="242325" y="282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Forward: multiple outputs (outputs != inputs)</a:t>
            </a:r>
            <a:endParaRPr sz="2400"/>
          </a:p>
        </p:txBody>
      </p:sp>
      <p:pic>
        <p:nvPicPr>
          <p:cNvPr id="483" name="Google Shape;483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6150" y="1754619"/>
            <a:ext cx="41624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Forward: multiple outputs (outputs = inputs)</a:t>
            </a:r>
            <a:endParaRPr/>
          </a:p>
        </p:txBody>
      </p:sp>
      <p:sp>
        <p:nvSpPr>
          <p:cNvPr id="489" name="Google Shape;489;p57"/>
          <p:cNvSpPr txBox="1"/>
          <p:nvPr/>
        </p:nvSpPr>
        <p:spPr>
          <a:xfrm>
            <a:off x="4240050" y="2037025"/>
            <a:ext cx="44595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Training: Why not feed output at time </a:t>
            </a:r>
            <a:r>
              <a:rPr b="1"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as input at </a:t>
            </a:r>
            <a:r>
              <a:rPr b="1"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t+1</a:t>
            </a:r>
            <a:r>
              <a:rPr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0" name="Google Shape;4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25" y="1787422"/>
            <a:ext cx="3826550" cy="22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Forward: multiple outputs (outputs = inputs)</a:t>
            </a:r>
            <a:endParaRPr/>
          </a:p>
        </p:txBody>
      </p:sp>
      <p:sp>
        <p:nvSpPr>
          <p:cNvPr id="496" name="Google Shape;496;p58"/>
          <p:cNvSpPr txBox="1"/>
          <p:nvPr/>
        </p:nvSpPr>
        <p:spPr>
          <a:xfrm>
            <a:off x="4240050" y="2037025"/>
            <a:ext cx="44595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Training: W</a:t>
            </a:r>
            <a:r>
              <a:rPr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hy not feed output at time </a:t>
            </a:r>
            <a:r>
              <a:rPr b="1"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as input at </a:t>
            </a:r>
            <a:r>
              <a:rPr b="1"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t+1</a:t>
            </a:r>
            <a:r>
              <a:rPr lang="en-GB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Early mistakes propagates in later steps: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Slow convergence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Instability of model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7" name="Google Shape;4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25" y="1787422"/>
            <a:ext cx="3826550" cy="22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Teacher forcing</a:t>
            </a:r>
            <a:endParaRPr/>
          </a:p>
        </p:txBody>
      </p:sp>
      <p:sp>
        <p:nvSpPr>
          <p:cNvPr id="503" name="Google Shape;503;p59"/>
          <p:cNvSpPr txBox="1"/>
          <p:nvPr/>
        </p:nvSpPr>
        <p:spPr>
          <a:xfrm>
            <a:off x="4140000" y="1447650"/>
            <a:ext cx="48135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Teacher forcing: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during train phase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the model receive ground truth instead of model output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later steps receive correct input even in the beginning of training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during test phase 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the model’s output, because we don’t have access to the ground truth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4" name="Google Shape;5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0" y="1304825"/>
            <a:ext cx="3835200" cy="299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RNN</a:t>
            </a:r>
            <a:endParaRPr/>
          </a:p>
        </p:txBody>
      </p:sp>
      <p:pic>
        <p:nvPicPr>
          <p:cNvPr descr="&#10;h_t = \sigma (W_{hh} \color{green}{h_{t-1}} + W_{xh} \color{blue}{x_t})\\&#10;[ y_t = W_{hy} h_t]" id="510" name="Google Shape;510;p6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51" y="2971093"/>
            <a:ext cx="3711752" cy="867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(W_{hh};W_{xh}) \begin{pmatrix}&#10;           \color{green}{h_{t-1}} \\&#10;           \color{blue}{x_t} \\&#10;         \end{pmatrix})\\&#10;[ y_t = W_{hy} h_t]" id="511" name="Google Shape;511;p6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25" y="2820370"/>
            <a:ext cx="3711750" cy="1215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equiv" id="512" name="Google Shape;512;p6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511" y="3269709"/>
            <a:ext cx="356998" cy="270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f_W(h_{t-1}, x_t) " id="513" name="Google Shape;513;p6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1109" y="1467792"/>
            <a:ext cx="2431184" cy="37686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0"/>
          <p:cNvSpPr/>
          <p:nvPr/>
        </p:nvSpPr>
        <p:spPr>
          <a:xfrm>
            <a:off x="3205803" y="1397543"/>
            <a:ext cx="2732400" cy="89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[ y_t = f_O(h_t) ]" id="515" name="Google Shape;515;p6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3438" y="1833288"/>
            <a:ext cx="1837380" cy="38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/>
          <p:nvPr/>
        </p:nvSpPr>
        <p:spPr>
          <a:xfrm>
            <a:off x="738024" y="1258275"/>
            <a:ext cx="2222400" cy="3610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RNN vs Multi-modal RNN </a:t>
            </a:r>
            <a:r>
              <a:rPr lang="en-GB" sz="2400"/>
              <a:t> </a:t>
            </a:r>
            <a:endParaRPr sz="2400"/>
          </a:p>
        </p:txBody>
      </p:sp>
      <p:pic>
        <p:nvPicPr>
          <p:cNvPr descr="&#10;h_t = \sigma (W_{hh} \color{green}{h_{t-1}} + W_{xh} \color{blue}{x_t})\\&#10;[ y_t = W_{hy} h_t]" id="522" name="Google Shape;522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80" y="3556296"/>
            <a:ext cx="1757988" cy="41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(W_{hh};W_{xh}) \begin{pmatrix}&#10;           \color{green}{h_{t-1}} \\&#10;           \color{blue}{x_t} \\&#10;         \end{pmatrix})\\&#10;[ y_t = W_{hy} h_t]" id="523" name="Google Shape;523;p6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283" y="4133600"/>
            <a:ext cx="1882120" cy="61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661" y="1837481"/>
            <a:ext cx="1496020" cy="995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equiv" id="525" name="Google Shape;525;p6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5262" y="4022885"/>
            <a:ext cx="169084" cy="12806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1"/>
          <p:cNvSpPr txBox="1"/>
          <p:nvPr/>
        </p:nvSpPr>
        <p:spPr>
          <a:xfrm>
            <a:off x="730275" y="1348213"/>
            <a:ext cx="2059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One-modal  input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#10;h_t = f_W(h_{t-1}, x_t) " id="527" name="Google Shape;527;p61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301" y="3032966"/>
            <a:ext cx="1151476" cy="17849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1"/>
          <p:cNvSpPr/>
          <p:nvPr/>
        </p:nvSpPr>
        <p:spPr>
          <a:xfrm>
            <a:off x="867897" y="2999695"/>
            <a:ext cx="1294200" cy="42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[ y_t = f_O(h_t) ]" id="529" name="Google Shape;529;p61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0986" y="3206075"/>
            <a:ext cx="870234" cy="18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Sequences</a:t>
            </a:r>
            <a:r>
              <a:rPr lang="en-GB" sz="2400"/>
              <a:t> </a:t>
            </a:r>
            <a:endParaRPr sz="2400"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523" y="1112925"/>
            <a:ext cx="5542950" cy="2799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29" name="Google Shape;129;p17"/>
          <p:cNvSpPr txBox="1"/>
          <p:nvPr/>
        </p:nvSpPr>
        <p:spPr>
          <a:xfrm>
            <a:off x="4349325" y="4066825"/>
            <a:ext cx="868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/>
          <p:nvPr/>
        </p:nvSpPr>
        <p:spPr>
          <a:xfrm>
            <a:off x="3710661" y="1152447"/>
            <a:ext cx="4244700" cy="381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2"/>
          <p:cNvSpPr/>
          <p:nvPr/>
        </p:nvSpPr>
        <p:spPr>
          <a:xfrm>
            <a:off x="738456" y="1152425"/>
            <a:ext cx="2346600" cy="381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RNN vs Multi-modal RNN  </a:t>
            </a:r>
            <a:endParaRPr/>
          </a:p>
        </p:txBody>
      </p:sp>
      <p:pic>
        <p:nvPicPr>
          <p:cNvPr descr="&#10;h_t = \sigma (W_{hh} \color{green}{h_{t-1}} + W_{xh} \color{blue}{x_t})\\&#10;[ y_t = W_{hy} h_t]" id="537" name="Google Shape;537;p6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61" y="3292451"/>
            <a:ext cx="1856128" cy="433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(W_{hh};W_{xh}) \begin{pmatrix}&#10;           \color{green}{h_{t-1}} \\&#10;           \color{blue}{x_t} \\&#10;         \end{pmatrix})\\&#10;[ y_t = W_{hy} h_t]" id="538" name="Google Shape;538;p6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450" y="3964940"/>
            <a:ext cx="1987192" cy="6508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W_{hh} \color{green}{h_{t-1}} + W_{xh} \color{blue}{x_t} + W_{ah} \color{red}{a_t} + ..)\\&#10;[ y_t = W_{hy} h_t]" id="539" name="Google Shape;539;p6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192" y="3292456"/>
            <a:ext cx="2776770" cy="433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sigma ((W_{hh};W_{xh};W_{ah}) \begin{pmatrix}&#10;           \color{green}{h_{t-1}} \\&#10;           \color{blue}{x_t} \\&#10;           \color{red}{a_t} \\&#10;           ... \\&#10;         \end{pmatrix})\\&#10;[ y_t = W_{hy} h_t]" id="540" name="Google Shape;540;p6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184" y="3765139"/>
            <a:ext cx="2283528" cy="10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4689" y="1683233"/>
            <a:ext cx="1385559" cy="922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equiv" id="542" name="Google Shape;542;p62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2451" y="3829726"/>
            <a:ext cx="178526" cy="135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equiv" id="543" name="Google Shape;543;p62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5595694" y="3735196"/>
            <a:ext cx="178526" cy="1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2"/>
          <p:cNvSpPr txBox="1"/>
          <p:nvPr/>
        </p:nvSpPr>
        <p:spPr>
          <a:xfrm>
            <a:off x="730275" y="1247385"/>
            <a:ext cx="2174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One-modal  input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5" name="Google Shape;545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88875" y="1579866"/>
            <a:ext cx="2763310" cy="1128942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2"/>
          <p:cNvSpPr txBox="1"/>
          <p:nvPr/>
        </p:nvSpPr>
        <p:spPr>
          <a:xfrm>
            <a:off x="4717211" y="1249542"/>
            <a:ext cx="2174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Multi-modal input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#10;h_t = f_W(h_{t-1}, x_t) " id="547" name="Google Shape;547;p62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3671" y="2959626"/>
            <a:ext cx="1215760" cy="1884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f_W(h_{t-1}, x_t, a_t ..) " id="548" name="Google Shape;548;p62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43182" y="2927687"/>
            <a:ext cx="1617498" cy="1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2"/>
          <p:cNvSpPr/>
          <p:nvPr/>
        </p:nvSpPr>
        <p:spPr>
          <a:xfrm>
            <a:off x="979643" y="2929913"/>
            <a:ext cx="1301100" cy="25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2"/>
          <p:cNvSpPr/>
          <p:nvPr/>
        </p:nvSpPr>
        <p:spPr>
          <a:xfrm>
            <a:off x="4431927" y="2871027"/>
            <a:ext cx="1856100" cy="31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</a:t>
            </a:r>
            <a:endParaRPr sz="2400"/>
          </a:p>
        </p:txBody>
      </p:sp>
      <p:pic>
        <p:nvPicPr>
          <p:cNvPr descr="\color{blue}{\frac{\partial E_2}{\partial W}}" id="556" name="Google Shape;556;p6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825" y="25325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013" y="1280826"/>
            <a:ext cx="734873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}{\partial W}}" id="558" name="Google Shape;558;p6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694" y="2532525"/>
            <a:ext cx="457440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E}" id="559" name="Google Shape;559;p6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3400" y="3285225"/>
            <a:ext cx="251674" cy="29037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3"/>
          <p:cNvSpPr txBox="1"/>
          <p:nvPr/>
        </p:nvSpPr>
        <p:spPr>
          <a:xfrm>
            <a:off x="3571450" y="1231500"/>
            <a:ext cx="51291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Loss function (E) measures how close we are to the optimal solution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 train time, update parameters to minimize the loss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update is based on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descent 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63"/>
          <p:cNvSpPr txBox="1"/>
          <p:nvPr/>
        </p:nvSpPr>
        <p:spPr>
          <a:xfrm>
            <a:off x="0" y="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800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RECAP</a:t>
            </a:r>
            <a:r>
              <a:rPr b="1" lang="en-GB">
                <a:solidFill>
                  <a:srgbClr val="FF0000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          </a:t>
            </a:r>
            <a:endParaRPr b="1"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</a:t>
            </a:r>
            <a:endParaRPr sz="2400"/>
          </a:p>
        </p:txBody>
      </p:sp>
      <p:pic>
        <p:nvPicPr>
          <p:cNvPr descr="\color{blue}{\frac{\partial E_2}{\partial W}}" id="567" name="Google Shape;567;p6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825" y="25325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013" y="1280826"/>
            <a:ext cx="734873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}{\partial W}}" id="569" name="Google Shape;569;p6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694" y="2532525"/>
            <a:ext cx="457440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E}" id="570" name="Google Shape;570;p6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3400" y="3285225"/>
            <a:ext cx="251674" cy="29037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4"/>
          <p:cNvSpPr txBox="1"/>
          <p:nvPr/>
        </p:nvSpPr>
        <p:spPr>
          <a:xfrm>
            <a:off x="3571450" y="1231500"/>
            <a:ext cx="51291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Loss function (E) measures how close we are to the optimal solution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 train time, update parameters to minimize the loss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update is based on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descent 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64"/>
          <p:cNvSpPr txBox="1"/>
          <p:nvPr/>
        </p:nvSpPr>
        <p:spPr>
          <a:xfrm>
            <a:off x="2760075" y="3961600"/>
            <a:ext cx="37182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We need to compute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color{red}{\frac{\partial E}{\partial W}}" id="573" name="Google Shape;573;p6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802" y="3809200"/>
            <a:ext cx="580420" cy="6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4"/>
          <p:cNvSpPr txBox="1"/>
          <p:nvPr/>
        </p:nvSpPr>
        <p:spPr>
          <a:xfrm>
            <a:off x="0" y="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800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RECAP</a:t>
            </a:r>
            <a:r>
              <a:rPr b="1" lang="en-GB">
                <a:solidFill>
                  <a:srgbClr val="FF0000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-GB">
                <a:solidFill>
                  <a:schemeClr val="lt1"/>
                </a:solidFill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            </a:t>
            </a:r>
            <a:endParaRPr b="1">
              <a:solidFill>
                <a:schemeClr val="lt1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\color{red}{E_3}" id="580" name="Google Shape;580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550" y="3541275"/>
            <a:ext cx="356550" cy="29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E_2}" id="581" name="Google Shape;581;p6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350" y="3541274"/>
            <a:ext cx="356550" cy="299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E_1}" id="582" name="Google Shape;582;p6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850" y="3541273"/>
            <a:ext cx="356550" cy="29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600" y="1741724"/>
            <a:ext cx="3556100" cy="16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5"/>
          <p:cNvSpPr txBox="1"/>
          <p:nvPr/>
        </p:nvSpPr>
        <p:spPr>
          <a:xfrm>
            <a:off x="4437000" y="2293275"/>
            <a:ext cx="4395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Fancy name for regular backpropagation on an unrolled RNN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E = \sum_{t=1}^T E_t \\&#10;E_t(y,y^*) = f_{loss}(y_t,y^*_t) &#10;" id="590" name="Google Shape;590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392" y="2630457"/>
            <a:ext cx="2627586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W_{hh} {\sigma(h_{t-1})} + W_{xh}{x_t})\\&#10;[ y_t = W_{hy} \sigma(h_t)]" id="591" name="Google Shape;591;p6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681" y="1523714"/>
            <a:ext cx="348342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00" y="1523726"/>
            <a:ext cx="3906382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593" name="Google Shape;593;p6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400" y="27039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594" name="Google Shape;594;p6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2925" y="27621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595" name="Google Shape;595;p66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1850" y="2762238"/>
            <a:ext cx="470624" cy="4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6"/>
          <p:cNvSpPr txBox="1"/>
          <p:nvPr/>
        </p:nvSpPr>
        <p:spPr>
          <a:xfrm>
            <a:off x="8382800" y="1247575"/>
            <a:ext cx="2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*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66"/>
          <p:cNvSpPr txBox="1"/>
          <p:nvPr/>
        </p:nvSpPr>
        <p:spPr>
          <a:xfrm>
            <a:off x="437750" y="4651025"/>
            <a:ext cx="69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pen Sans"/>
                <a:ea typeface="Open Sans"/>
                <a:cs typeface="Open Sans"/>
                <a:sym typeface="Open Sans"/>
              </a:rPr>
              <a:t>* Slightly change the way we define this, for an easier computation. The intuition remains the same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&#10;h_t = (\color{blue}{W_{hh}} {\sigma(h_{t-1})} + \color{blue}{W_{xh}}{x_t})\\&#10;[ y_t = \color{black}{W_{hy}} \sigma(h_t)]" id="603" name="Google Shape;603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681" y="1523714"/>
            <a:ext cx="348342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00" y="1523726"/>
            <a:ext cx="3906382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605" name="Google Shape;605;p6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8400" y="27039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606" name="Google Shape;606;p6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2925" y="27621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607" name="Google Shape;607;p6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1850" y="2762238"/>
            <a:ext cx="470624" cy="48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E}{\partial \color{blue}{W}} &amp;= \frac{\partial}{\partial \color{blue}{W}} (\sum_{t=1}^T E_t)= \sum_{t=1}^T \frac{\partial E_t}{\partial \color{blue}{W}} \\ &#10;&#10;\end{align}" id="608" name="Google Shape;608;p67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1237" y="3541181"/>
            <a:ext cx="2853932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 = \sum_{t=1}^T E_t \\&#10;E_t(y,y^*) = f_{loss}(y_t,y^*_t) &#10;" id="609" name="Google Shape;609;p67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4392" y="2630457"/>
            <a:ext cx="2627586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\color{red}{E_t}(y,y^*) = f_{loss}(\color{green}{y_t},y^*_t) &#10;" id="615" name="Google Shape;615;p6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51" y="2195988"/>
            <a:ext cx="230433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\color{blue}{W_{hh}} {\sigma(h_{t-1})} + \color{blue}{W_{xh}}{x_t}) " id="616" name="Google Shape;616;p6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400" y="1466451"/>
            <a:ext cx="2314300" cy="23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00" y="1523726"/>
            <a:ext cx="3906382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618" name="Google Shape;618;p6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400" y="27039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619" name="Google Shape;619;p68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2925" y="27621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620" name="Google Shape;620;p68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1850" y="2762238"/>
            <a:ext cx="470624" cy="48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\color{red}{E_t}}{\partial \color{blue}{W}} &amp;= \frac{\partial \color{red}{E_t}}{\partial \color{green}{y_t}}  \frac{\partial \color{green}{y_t}}{\partial \color{blue}{W}} \\&#10;\frac{\partial \color{red}{E_t}}{\partial \color{blue}{W}} &amp;= \frac{\partial \color{red}{E_t}}{\partial \color{green}{y_t}}  &#10;\frac{\partial \color{green}{y_t}}{\partial h_t} &#10;\frac{\partial h_t}{\partial \color{blue}{W}} &#10;\end{align}" id="621" name="Google Shape;621;p68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1416" y="2762125"/>
            <a:ext cx="2041386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= f(\color{blue}{W}, h_{t-1}, x_t)\" id="622" name="Google Shape;622;p68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5775" y="1466450"/>
            <a:ext cx="1285690" cy="2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&#10;\color{green}{y_t} = \color{black}{W_{hy}}\sigma(h_t) = f(h_t)" id="623" name="Google Shape;623;p68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4404" y="1820256"/>
            <a:ext cx="207347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id="629" name="Google Shape;6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00" y="1523726"/>
            <a:ext cx="3906382" cy="182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630" name="Google Shape;630;p6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400" y="27039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631" name="Google Shape;631;p6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925" y="27621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632" name="Google Shape;632;p6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1850" y="2762238"/>
            <a:ext cx="470624" cy="4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9"/>
          <p:cNvSpPr txBox="1"/>
          <p:nvPr/>
        </p:nvSpPr>
        <p:spPr>
          <a:xfrm>
            <a:off x="5855675" y="3244725"/>
            <a:ext cx="149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NO!</a:t>
            </a:r>
            <a:endParaRPr b="1" sz="3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color{red}{E_t}(y,y^*) = f_{loss}(\color{green}{y_t},y^*_t) &#10;" id="634" name="Google Shape;634;p69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251" y="2195988"/>
            <a:ext cx="230433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\color{blue}{W_{hh}} {\sigma(h_{t-1})} + \color{blue}{W_{xh}}{x_t}) " id="635" name="Google Shape;635;p69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4400" y="1466451"/>
            <a:ext cx="2314300" cy="23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\color{red}{E_t}}{\partial \color{blue}{W}} &amp;= \frac{\partial \color{red}{E_t}}{\partial \color{green}{y_t}}  \frac{\partial \color{green}{y_t}}{\partial \color{blue}{W}} \\&#10;\frac{\partial \color{red}{E_t}}{\partial \color{blue}{W}} &amp;= \frac{\partial \color{red}{E_t}}{\partial \color{green}{y_t}}  &#10;\frac{\partial \color{green}{y_t}}{\partial h_t} &#10;\frac{\partial h_t}{\partial \color{blue}{W}} &#10;\end{align}" id="636" name="Google Shape;636;p69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1416" y="2762125"/>
            <a:ext cx="2041386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= f(\color{blue}{W}, h_{t-1}, x_t)\" id="637" name="Google Shape;637;p69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5775" y="1466450"/>
            <a:ext cx="1285690" cy="2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&#10;\color{green}{y_t} = \color{black}{W_{hy}}\sigma(h_t) = f(h_t)" id="638" name="Google Shape;638;p69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4404" y="1820256"/>
            <a:ext cx="207347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id="644" name="Google Shape;64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25" y="1531205"/>
            <a:ext cx="2780155" cy="1838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\frac{\partial E_3}{\partial W}}" id="645" name="Google Shape;645;p7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25" y="2532525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blue}{\frac{\partial E_2}{\partial W}}" id="646" name="Google Shape;646;p7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825" y="2532526"/>
            <a:ext cx="470830" cy="48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green}{\frac{\partial E_1}{\partial W}}" id="647" name="Google Shape;647;p7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4950" y="2532625"/>
            <a:ext cx="470624" cy="4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0"/>
          <p:cNvSpPr txBox="1"/>
          <p:nvPr/>
        </p:nvSpPr>
        <p:spPr>
          <a:xfrm>
            <a:off x="1524188" y="3837700"/>
            <a:ext cx="149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YES!</a:t>
            </a:r>
            <a:endParaRPr b="1" sz="3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align}&#10;\frac{\partial E_t}{\partial W} &amp;= \frac{\partial E_t}{\partial y_t}  &#10;\frac{\partial y_t}{\partial h_t} &#10;\frac{\partial h_t}{\partial W} \\&#10;\frac{\partial E_t}{\partial W} &amp;= \color{orange}{\sum_{k=1}^t} \frac{\partial E_t}{\partial y_t} \frac{\partial y_t}{\partial \color{orange}{h_k}} \frac{\partial \color{orange}{h_k}}{\partial W}&#10;\end{align}" id="649" name="Google Shape;649;p7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9072" y="2813525"/>
            <a:ext cx="2484108" cy="1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70"/>
          <p:cNvCxnSpPr/>
          <p:nvPr/>
        </p:nvCxnSpPr>
        <p:spPr>
          <a:xfrm flipH="1" rot="10800000">
            <a:off x="4931175" y="2843450"/>
            <a:ext cx="2387100" cy="39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70"/>
          <p:cNvSpPr/>
          <p:nvPr/>
        </p:nvSpPr>
        <p:spPr>
          <a:xfrm>
            <a:off x="8214721" y="1462013"/>
            <a:ext cx="393900" cy="27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descr="\color{red}{E_t}(y,y^*) = f_{loss}(\color{green}{y_t},y^*_t) &#10;" id="652" name="Google Shape;652;p70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0343" y="2267841"/>
            <a:ext cx="2506434" cy="3039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\color{blue}{W_{hh}} {\sigma(h_{t-1})} + \color{blue}{W_{xh}}{x_t}) " id="653" name="Google Shape;653;p70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4400" y="1474311"/>
            <a:ext cx="2517280" cy="251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= f(\color{blue}{W}, \color{orange}{h_{t-1}}, x_t)\" id="654" name="Google Shape;654;p70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55514" y="1474312"/>
            <a:ext cx="141111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&#10;\color{green}{y_t} = \color{black}{W_{hy}}\sigma(h_t) = f(h_t)" id="655" name="Google Shape;655;p70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4405" y="1859153"/>
            <a:ext cx="2280816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{t-1} = (\color{blue}{W_{hh}} {\sigma(h_{t-2})} + \color{blue}{W_{xh}}{x_{t-1}}) " id="656" name="Google Shape;656;p70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64575" y="1106775"/>
            <a:ext cx="2918850" cy="2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Multivariable Chain Rule</a:t>
            </a:r>
            <a:endParaRPr sz="2400"/>
          </a:p>
        </p:txBody>
      </p:sp>
      <p:sp>
        <p:nvSpPr>
          <p:cNvPr id="662" name="Google Shape;662;p71"/>
          <p:cNvSpPr txBox="1"/>
          <p:nvPr/>
        </p:nvSpPr>
        <p:spPr>
          <a:xfrm>
            <a:off x="1813675" y="1216563"/>
            <a:ext cx="339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71"/>
          <p:cNvSpPr txBox="1"/>
          <p:nvPr/>
        </p:nvSpPr>
        <p:spPr>
          <a:xfrm>
            <a:off x="1125175" y="2352963"/>
            <a:ext cx="688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x(w)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p71"/>
          <p:cNvSpPr txBox="1"/>
          <p:nvPr/>
        </p:nvSpPr>
        <p:spPr>
          <a:xfrm>
            <a:off x="2452375" y="2310838"/>
            <a:ext cx="688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y(w)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5" name="Google Shape;665;p71"/>
          <p:cNvCxnSpPr>
            <a:endCxn id="663" idx="0"/>
          </p:cNvCxnSpPr>
          <p:nvPr/>
        </p:nvCxnSpPr>
        <p:spPr>
          <a:xfrm flipH="1">
            <a:off x="1469425" y="1560663"/>
            <a:ext cx="461100" cy="792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71"/>
          <p:cNvCxnSpPr/>
          <p:nvPr/>
        </p:nvCxnSpPr>
        <p:spPr>
          <a:xfrm>
            <a:off x="2102725" y="1560663"/>
            <a:ext cx="508800" cy="8007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71"/>
          <p:cNvCxnSpPr>
            <a:stCxn id="663" idx="2"/>
          </p:cNvCxnSpPr>
          <p:nvPr/>
        </p:nvCxnSpPr>
        <p:spPr>
          <a:xfrm>
            <a:off x="1469425" y="2835363"/>
            <a:ext cx="348900" cy="468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71"/>
          <p:cNvCxnSpPr/>
          <p:nvPr/>
        </p:nvCxnSpPr>
        <p:spPr>
          <a:xfrm flipH="1">
            <a:off x="2207450" y="2772863"/>
            <a:ext cx="381600" cy="5463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71"/>
          <p:cNvSpPr txBox="1"/>
          <p:nvPr/>
        </p:nvSpPr>
        <p:spPr>
          <a:xfrm>
            <a:off x="1469425" y="3393938"/>
            <a:ext cx="1257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f(x(w), y(w))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frac{\partial f}{\partial w} = \color{red}{\frac{\partial f}{\partial x} \frac{\partial x}{\partial w}} + \color{blue}{\frac{\partial f}{\partial y} \frac{\partial y}{\partial w}}" id="670" name="Google Shape;670;p7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188" y="2229823"/>
            <a:ext cx="2631808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Sequences</a:t>
            </a:r>
            <a:r>
              <a:rPr lang="en-GB" sz="2400"/>
              <a:t> </a:t>
            </a:r>
            <a:endParaRPr sz="2400"/>
          </a:p>
        </p:txBody>
      </p:sp>
      <p:sp>
        <p:nvSpPr>
          <p:cNvPr id="135" name="Google Shape;135;p18"/>
          <p:cNvSpPr txBox="1"/>
          <p:nvPr/>
        </p:nvSpPr>
        <p:spPr>
          <a:xfrm>
            <a:off x="3997525" y="4066825"/>
            <a:ext cx="2206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 series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000" y="1363450"/>
            <a:ext cx="6034701" cy="260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Multivariable Chain Rule</a:t>
            </a:r>
            <a:endParaRPr sz="2400"/>
          </a:p>
        </p:txBody>
      </p:sp>
      <p:sp>
        <p:nvSpPr>
          <p:cNvPr id="676" name="Google Shape;676;p72"/>
          <p:cNvSpPr txBox="1"/>
          <p:nvPr/>
        </p:nvSpPr>
        <p:spPr>
          <a:xfrm>
            <a:off x="1813675" y="1216563"/>
            <a:ext cx="339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7" name="Google Shape;677;p72"/>
          <p:cNvCxnSpPr>
            <a:endCxn id="678" idx="0"/>
          </p:cNvCxnSpPr>
          <p:nvPr/>
        </p:nvCxnSpPr>
        <p:spPr>
          <a:xfrm flipH="1">
            <a:off x="1469425" y="1560663"/>
            <a:ext cx="461100" cy="7923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72"/>
          <p:cNvCxnSpPr>
            <a:stCxn id="676" idx="2"/>
            <a:endCxn id="680" idx="0"/>
          </p:cNvCxnSpPr>
          <p:nvPr/>
        </p:nvCxnSpPr>
        <p:spPr>
          <a:xfrm>
            <a:off x="1983175" y="1560663"/>
            <a:ext cx="0" cy="83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1" name="Google Shape;681;p72"/>
          <p:cNvCxnSpPr>
            <a:stCxn id="678" idx="2"/>
          </p:cNvCxnSpPr>
          <p:nvPr/>
        </p:nvCxnSpPr>
        <p:spPr>
          <a:xfrm>
            <a:off x="1469425" y="2835363"/>
            <a:ext cx="348900" cy="468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2" name="Google Shape;682;p72"/>
          <p:cNvCxnSpPr>
            <a:stCxn id="680" idx="2"/>
          </p:cNvCxnSpPr>
          <p:nvPr/>
        </p:nvCxnSpPr>
        <p:spPr>
          <a:xfrm flipH="1">
            <a:off x="1953175" y="2799784"/>
            <a:ext cx="30000" cy="485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&#10;h_t = (W_{hh} {\sigma(h_{t-1})} + W_{xh}{x_t}) = f(W, h_{t-1}, x_t)\\&#10;y_t = W_{hy}\sigma(h_t) = f(h_t)" id="683" name="Google Shape;683;p72" title="MathEquation,#000000"/>
          <p:cNvPicPr preferRelativeResize="0"/>
          <p:nvPr/>
        </p:nvPicPr>
        <p:blipFill rotWithShape="1">
          <a:blip r:embed="rId3">
            <a:alphaModFix/>
          </a:blip>
          <a:srcRect b="65565" l="0" r="0" t="0"/>
          <a:stretch/>
        </p:blipFill>
        <p:spPr>
          <a:xfrm>
            <a:off x="4527875" y="1449913"/>
            <a:ext cx="2391374" cy="27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W_{hh} {\sigma(h_{t-1})} + W_{xh}{x_t}) = f(W, h_{t-1}(W), x_t)\\&#10;y_t = W_{hy}\sigma(h_t) = f(h_t)" id="684" name="Google Shape;684;p72" title="MathEquation,#000000"/>
          <p:cNvPicPr preferRelativeResize="0"/>
          <p:nvPr/>
        </p:nvPicPr>
        <p:blipFill rotWithShape="1">
          <a:blip r:embed="rId4">
            <a:alphaModFix/>
          </a:blip>
          <a:srcRect b="0" l="57297" r="0" t="0"/>
          <a:stretch/>
        </p:blipFill>
        <p:spPr>
          <a:xfrm>
            <a:off x="6919262" y="1449925"/>
            <a:ext cx="1664538" cy="48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h_t = (W_{hh} {\sigma(h_{t-1})} + W_{xh}{x_t}) = f(W, h_{t-1}, x_t)\\&#10;y_t = W_{hy}\sigma(h_t) = f(h_t)" id="685" name="Google Shape;685;p72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65565"/>
          <a:stretch/>
        </p:blipFill>
        <p:spPr>
          <a:xfrm>
            <a:off x="4527875" y="1769525"/>
            <a:ext cx="2391374" cy="2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050" y="2384794"/>
            <a:ext cx="339000" cy="418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" name="Google Shape;687;p72"/>
          <p:cNvCxnSpPr/>
          <p:nvPr/>
        </p:nvCxnSpPr>
        <p:spPr>
          <a:xfrm>
            <a:off x="2155050" y="1541450"/>
            <a:ext cx="561300" cy="8157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8" name="Google Shape;688;p72"/>
          <p:cNvCxnSpPr/>
          <p:nvPr/>
        </p:nvCxnSpPr>
        <p:spPr>
          <a:xfrm flipH="1">
            <a:off x="2229975" y="2708775"/>
            <a:ext cx="478800" cy="5838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_1" id="689" name="Google Shape;689;p7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725" y="2434342"/>
            <a:ext cx="283322" cy="2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3150" y="3304270"/>
            <a:ext cx="283325" cy="396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 &#10;\frac{\partial y_t}{\partial W} &amp;= \sum_{k=1}^t \color{red}{\frac{\partial y_t}{\partial h_k} \frac{\partial h_k}{\partial W}}  \\&#10;&#10;&#10;\end{align}" id="691" name="Google Shape;691;p72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4466" y="2466925"/>
            <a:ext cx="1830294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2"/>
          <p:cNvSpPr txBox="1"/>
          <p:nvPr/>
        </p:nvSpPr>
        <p:spPr>
          <a:xfrm>
            <a:off x="1469425" y="2394075"/>
            <a:ext cx="2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3" name="Google Shape;693;p72"/>
          <p:cNvPicPr preferRelativeResize="0"/>
          <p:nvPr/>
        </p:nvPicPr>
        <p:blipFill rotWithShape="1">
          <a:blip r:embed="rId9">
            <a:alphaModFix/>
          </a:blip>
          <a:srcRect b="0" l="11024" r="0" t="0"/>
          <a:stretch/>
        </p:blipFill>
        <p:spPr>
          <a:xfrm>
            <a:off x="1849637" y="2466930"/>
            <a:ext cx="283325" cy="35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\color{red}{E_t}(y^*,y) = f_{loss}(y^*_t,\color{purple}{y_t} ) \\&#10;E = \sum_{t=1}^T E_t" id="699" name="Google Shape;699;p7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99" y="4242934"/>
            <a:ext cx="236482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color{green}{h_t} = (\color{blue}{W_{hh}} {\sigma(\color{orange}{h_{t-1}})} + \color{blue}{W_{xh}}{x_t})\\&#10;[ \color{purple}{y_t} = W_{hy} \sigma(\color{green}{h_t})]" id="700" name="Google Shape;700;p7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7" y="3459461"/>
            <a:ext cx="3135086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73"/>
          <p:cNvCxnSpPr/>
          <p:nvPr/>
        </p:nvCxnSpPr>
        <p:spPr>
          <a:xfrm>
            <a:off x="3788469" y="1143450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2" name="Google Shape;70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45" y="1278581"/>
            <a:ext cx="2443819" cy="2102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\color{red}{E_t}}{\partial \color{blue}{W}} &amp;= \frac{\partial \color{red}{E_t}}{\partial \color{purple}{y_t}} \frac{\partial \color{purple}{y_t}}{\partial \color{blue}{W}}\\&#10;\frac{\partial \color{red}{E_t}}{\partial \color{blue}{W}} &amp;= \sum_{k=1}^t \frac{\partial \color{red}{E_t}}{\partial \color{purple}{y_t}} \frac{\partial \color{purple}{y_t}}{\partial \color{orange}{h_k}} \frac{\partial \color{orange}{h_k}}{\partial \color{blue}{W}}  \\&#10;&#10;\frac{\partial \color{red}{E_t}}{\partial \color{blue}{W}} &amp;= \sum_{k=1}^t \frac{\partial \color{red}{E_t}}{\partial \color{purple}{y_t}} \frac{\partial \color{purple}{y_t}}{\partial \color{green}{h_t}} \frac{\partial \color{green}{h_t}}{\partial \color{orange}{h_k}} \frac{\partial \color{orange}{h_k}}{\partial \color{blue}{W}}  &#10;&#10;&#10;\end{align}" id="703" name="Google Shape;703;p7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9556" y="1424181"/>
            <a:ext cx="2665834" cy="18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3"/>
          <p:cNvSpPr/>
          <p:nvPr/>
        </p:nvSpPr>
        <p:spPr>
          <a:xfrm>
            <a:off x="5458602" y="2663039"/>
            <a:ext cx="845100" cy="57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3"/>
          <p:cNvSpPr/>
          <p:nvPr/>
        </p:nvSpPr>
        <p:spPr>
          <a:xfrm>
            <a:off x="5514797" y="1983878"/>
            <a:ext cx="452700" cy="571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align}&#10;\frac{\partial \color{red}{E_t}}{\partial \color{blue}{W}} &amp;= \frac{\partial \color{red}{E_t}}{\partial \color{purple}{y_t}} \frac{\partial \color{purple}{y_t}}{\partial \color{blue}{W}}\\&#10;\frac{\partial \color{red}{E_t}}{\partial \color{blue}{W}} &amp;= \sum_{k=1}^t \frac{\partial \color{red}{E_t}}{\partial \color{purple}{y_t}} \frac{\partial \color{purple}{y_t}}{\partial \color{orange}{h_k}} \frac{\partial \color{orange}{h_k}}{\partial \color{blue}{W}}  \\&#10;&#10;\frac{\partial \color{red}{E_t}}{\partial \color{blue}{W}} &amp;= \sum_{k=1}^t \frac{\partial \color{red}{E_t}}{\partial \color{purple}{y_t}} \frac{\partial \color{purple}{y_t}}{\partial \color{green}{h_t}} \frac{\partial \color{green}{h_t}}{\partial \color{orange}{h_k}} \frac{\partial \color{orange}{h_k}}{\partial \color{blue}{W}}  &#10;&#10;&#10;\end{align}" id="710" name="Google Shape;710;p7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556" y="1424181"/>
            <a:ext cx="2665834" cy="18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 (BPTT)</a:t>
            </a:r>
            <a:endParaRPr sz="2400"/>
          </a:p>
        </p:txBody>
      </p:sp>
      <p:pic>
        <p:nvPicPr>
          <p:cNvPr descr="\begin{align}&#10;&#10;&amp;= \sum_{k=1}^t \frac{\partial \color{red}{E_t}}{\partial \color{purple}{y_t}} \frac{\partial \color{purple}{y_t}}{\partial \color{green}{h_t}} (\prod_{j=k+1}^t \frac{\partial \color{green}{h_j}}{\partial \color{orange}{h_{j-1}}}) \frac{\partial \color{orange}{h_k}}{\partial \color{blue}{W}}\\&#10;&#10;&#10;&amp;= \sum_{k=1}^t \frac{\partial \color{red}{E_t}}{\partial \color{purple}{y_t}} \frac{\partial\color{purple}{y_t}}{\partial \color{green}{h_t}} (\prod_{j=k+1}^t (W^T diag[\sigma'(h_{j-1})])) \frac{\partial \color{orange}{h_k}}{\partial W}&#10;&#10;&#10;\end{align}" id="712" name="Google Shape;712;p7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851" y="3341324"/>
            <a:ext cx="4016744" cy="129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p74"/>
          <p:cNvCxnSpPr/>
          <p:nvPr/>
        </p:nvCxnSpPr>
        <p:spPr>
          <a:xfrm>
            <a:off x="3745467" y="1048650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4" name="Google Shape;71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183" y="1189878"/>
            <a:ext cx="2409915" cy="215145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4"/>
          <p:cNvSpPr/>
          <p:nvPr/>
        </p:nvSpPr>
        <p:spPr>
          <a:xfrm>
            <a:off x="5893220" y="2621055"/>
            <a:ext cx="388500" cy="627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4"/>
          <p:cNvSpPr/>
          <p:nvPr/>
        </p:nvSpPr>
        <p:spPr>
          <a:xfrm>
            <a:off x="5893225" y="3342700"/>
            <a:ext cx="1134300" cy="627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color{red}{E_t}(y^*,y) = f_{loss}(y^*_t,\color{purple}{y_t} ) \\&#10;E = \sum_{t=1}^T E_t" id="717" name="Google Shape;717;p7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399" y="4242934"/>
            <a:ext cx="236482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\color{green}{h_t} = (\color{blue}{W_{hh}} {\sigma(\color{orange}{h_{t-1}})} + \color{blue}{W_{xh}}{x_t})\\&#10;[ \color{purple}{y_t} = W_{hy} \sigma(\color{green}{h_t})]" id="718" name="Google Shape;718;p7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697" y="3459461"/>
            <a:ext cx="3135086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align}&#10;{\frac{\partial h_t}{\partial h_k}}  &amp;= \prod_{j=k+1}^t[W^T diag[\sigma'(h_{j-1})] \\&#10;| {\frac{\partial h_t}{\partial h_k}} | &amp;\leq \prod_{j=k+1}^t|W^T| |diag[\sigma'(h_{j-1})]| \\&#10;&#10;\end{align}" id="723" name="Google Shape;723;p7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382" y="1266605"/>
            <a:ext cx="3161818" cy="1363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</a:t>
            </a:r>
            <a:endParaRPr sz="2400"/>
          </a:p>
        </p:txBody>
      </p:sp>
      <p:cxnSp>
        <p:nvCxnSpPr>
          <p:cNvPr id="725" name="Google Shape;725;p75"/>
          <p:cNvCxnSpPr/>
          <p:nvPr/>
        </p:nvCxnSpPr>
        <p:spPr>
          <a:xfrm>
            <a:off x="3713755" y="1065450"/>
            <a:ext cx="0" cy="3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6" name="Google Shape;72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05" y="1266605"/>
            <a:ext cx="2404466" cy="2139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\frac{\partial E}{\partial W} &amp;= \sum_{k=1}^t \frac{\partial E_t}{\partial y_t} \frac{\partial y_t}{\partial h_t} \times\\&#10;&amp;\times \color{red}{(\prod_{j=k+1}^t (W^T diag[\sigma'(h_{j-1})])) }\frac{\partial h_k}{\partial W}&#10;&#10;&#10;\end{align}" id="727" name="Google Shape;727;p7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25" y="3493054"/>
            <a:ext cx="3430650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6"/>
          <p:cNvSpPr txBox="1"/>
          <p:nvPr/>
        </p:nvSpPr>
        <p:spPr>
          <a:xfrm>
            <a:off x="4336386" y="2918786"/>
            <a:ext cx="3924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large number of timesteps (t):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</a:t>
            </a:r>
            <a:endParaRPr sz="2400"/>
          </a:p>
        </p:txBody>
      </p:sp>
      <p:cxnSp>
        <p:nvCxnSpPr>
          <p:cNvPr id="734" name="Google Shape;734;p76"/>
          <p:cNvCxnSpPr/>
          <p:nvPr/>
        </p:nvCxnSpPr>
        <p:spPr>
          <a:xfrm>
            <a:off x="3749144" y="1095225"/>
            <a:ext cx="0" cy="38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76"/>
          <p:cNvSpPr txBox="1"/>
          <p:nvPr/>
        </p:nvSpPr>
        <p:spPr>
          <a:xfrm>
            <a:off x="3914949" y="4585200"/>
            <a:ext cx="50703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image from: </a:t>
            </a:r>
            <a:r>
              <a:rPr lang="en-GB" sz="1200" u="sng">
                <a:solidFill>
                  <a:schemeClr val="hlink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hlinkClick r:id="rId3"/>
              </a:rPr>
              <a:t>https://hackernoon.com/understanding-architecture-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hlinkClick r:id="rId4"/>
              </a:rPr>
              <a:t>of-lstm-cell-from-scratch-with-code-8da40f0b71f4 </a:t>
            </a:r>
            <a:endParaRPr/>
          </a:p>
        </p:txBody>
      </p:sp>
      <p:pic>
        <p:nvPicPr>
          <p:cNvPr descr=" \begin{cases}&#10;       \text{if } |W^T| &lt; 1 \rightarrow  0 \: \: \: \: \: \: \color{green}{\text{ vanishing  gradients}}\\&#10;       \text{if } |W^T| &gt; 1 \rightarrow  \infty \: \: \: \: \color{blue}{\text{ exploding  gradients}}&#10;    \end{cases}" id="736" name="Google Shape;736;p76" title="MathEquation,#000000"/>
          <p:cNvPicPr preferRelativeResize="0"/>
          <p:nvPr/>
        </p:nvPicPr>
        <p:blipFill rotWithShape="1">
          <a:blip r:embed="rId5">
            <a:alphaModFix/>
          </a:blip>
          <a:srcRect b="57321" l="4552" r="0" t="0"/>
          <a:stretch/>
        </p:blipFill>
        <p:spPr>
          <a:xfrm>
            <a:off x="4561630" y="3440615"/>
            <a:ext cx="3669818" cy="248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{\frac{\partial h_t}{\partial h_k}}  &amp;= \prod_{j=k+1}^t[W^T diag[\sigma'(h_{j-1})] \\&#10;| {\frac{\partial h_t}{\partial h_k}} | &amp;\leq \prod_{j=k+1}^t|W^T| |diag[\sigma'(h_{j-1})]| \\&#10;&#10;\end{align}" id="737" name="Google Shape;737;p7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1630" y="1294872"/>
            <a:ext cx="3138100" cy="135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begin{align}&#10;| {\frac{\partial h_t}{\partial h_k}} | &amp;\leq \prod_{j=k+1}^t|W^T| |diag[\sigma'(h_{j-1})]| &#10;&#10;\end{align}" id="742" name="Google Shape;742;p7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044" y="1478350"/>
            <a:ext cx="3117028" cy="66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begin{cases}&#10;       \text{if } |W^T| &lt; 1 \rightarrow  0 \: \: \: \: \: \: \color{green}{\text{ vanishing  gradients}}\\&#10;       \text{if } |W^T| &gt; 1 \rightarrow  \infty \: \: \: \: \color{blue}{\text{ exploding  gradients}}&#10;    \end{cases}" id="743" name="Google Shape;743;p7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701" y="3422399"/>
            <a:ext cx="3925920" cy="593797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7"/>
          <p:cNvSpPr txBox="1"/>
          <p:nvPr/>
        </p:nvSpPr>
        <p:spPr>
          <a:xfrm>
            <a:off x="4362469" y="2889571"/>
            <a:ext cx="4007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large number of timesteps (t):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</a:t>
            </a:r>
            <a:endParaRPr sz="2400"/>
          </a:p>
        </p:txBody>
      </p:sp>
      <p:cxnSp>
        <p:nvCxnSpPr>
          <p:cNvPr id="746" name="Google Shape;746;p77"/>
          <p:cNvCxnSpPr/>
          <p:nvPr/>
        </p:nvCxnSpPr>
        <p:spPr>
          <a:xfrm>
            <a:off x="3762852" y="1027575"/>
            <a:ext cx="0" cy="39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7" name="Google Shape;747;p77"/>
          <p:cNvPicPr preferRelativeResize="0"/>
          <p:nvPr/>
        </p:nvPicPr>
        <p:blipFill rotWithShape="1">
          <a:blip r:embed="rId5">
            <a:alphaModFix/>
          </a:blip>
          <a:srcRect b="0" l="7080" r="0" t="0"/>
          <a:stretch/>
        </p:blipFill>
        <p:spPr>
          <a:xfrm>
            <a:off x="175675" y="1208028"/>
            <a:ext cx="3501847" cy="3428497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7"/>
          <p:cNvSpPr txBox="1"/>
          <p:nvPr/>
        </p:nvSpPr>
        <p:spPr>
          <a:xfrm>
            <a:off x="4413701" y="4743377"/>
            <a:ext cx="4713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image from Toronto University  CSC321 course 2017, R. Grosse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8"/>
          <p:cNvSpPr/>
          <p:nvPr/>
        </p:nvSpPr>
        <p:spPr>
          <a:xfrm>
            <a:off x="4399277" y="4246682"/>
            <a:ext cx="2355000" cy="437100"/>
          </a:xfrm>
          <a:prstGeom prst="roundRect">
            <a:avLst>
              <a:gd fmla="val 16667" name="adj"/>
            </a:avLst>
          </a:prstGeom>
          <a:solidFill>
            <a:srgbClr val="D5ABAD">
              <a:alpha val="8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HARD TO TRAIN</a:t>
            </a:r>
            <a:endParaRPr b="1" sz="1800"/>
          </a:p>
        </p:txBody>
      </p:sp>
      <p:sp>
        <p:nvSpPr>
          <p:cNvPr id="754" name="Google Shape;754;p78"/>
          <p:cNvSpPr/>
          <p:nvPr/>
        </p:nvSpPr>
        <p:spPr>
          <a:xfrm>
            <a:off x="7080395" y="4246682"/>
            <a:ext cx="1104300" cy="437100"/>
          </a:xfrm>
          <a:prstGeom prst="roundRect">
            <a:avLst>
              <a:gd fmla="val 16667" name="adj"/>
            </a:avLst>
          </a:prstGeom>
          <a:solidFill>
            <a:srgbClr val="D5ABAD">
              <a:alpha val="8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WHY?</a:t>
            </a:r>
            <a:endParaRPr b="1" sz="1800"/>
          </a:p>
        </p:txBody>
      </p:sp>
      <p:sp>
        <p:nvSpPr>
          <p:cNvPr id="755" name="Google Shape;755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through time</a:t>
            </a:r>
            <a:endParaRPr sz="2400"/>
          </a:p>
        </p:txBody>
      </p:sp>
      <p:cxnSp>
        <p:nvCxnSpPr>
          <p:cNvPr id="756" name="Google Shape;756;p78"/>
          <p:cNvCxnSpPr/>
          <p:nvPr/>
        </p:nvCxnSpPr>
        <p:spPr>
          <a:xfrm>
            <a:off x="3776831" y="1014950"/>
            <a:ext cx="0" cy="39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7" name="Google Shape;7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86" y="1157416"/>
            <a:ext cx="2926373" cy="180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4" y="3103588"/>
            <a:ext cx="3063906" cy="188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| {\frac{\partial h_t}{\partial h_k}} | &amp;\leq \prod_{j=k+1}^t|W^T| |diag[\sigma'(h_{j-1})]| &#10;&#10;\end{align}" id="759" name="Google Shape;759;p7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775" y="1465582"/>
            <a:ext cx="3116042" cy="662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begin{cases}&#10;       \text{if } |W^T| &lt; 1 \rightarrow  0 \: \: \: \: \: \: \color{green}{\text{ vanishing  gradients}}\\&#10;       \text{if } |W^T| &gt; 1 \rightarrow  \infty \: \: \: \: \color{blue}{\text{ exploding  gradients}}&#10;    \end{cases}" id="760" name="Google Shape;760;p7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7474" y="3409017"/>
            <a:ext cx="3924676" cy="59360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8"/>
          <p:cNvSpPr txBox="1"/>
          <p:nvPr/>
        </p:nvSpPr>
        <p:spPr>
          <a:xfrm>
            <a:off x="4376257" y="2876357"/>
            <a:ext cx="4005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large number of timesteps (t):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gradients</a:t>
            </a:r>
            <a:endParaRPr sz="2400"/>
          </a:p>
        </p:txBody>
      </p:sp>
      <p:pic>
        <p:nvPicPr>
          <p:cNvPr id="767" name="Google Shape;7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50" y="1152425"/>
            <a:ext cx="4970764" cy="1946278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9"/>
          <p:cNvSpPr/>
          <p:nvPr/>
        </p:nvSpPr>
        <p:spPr>
          <a:xfrm>
            <a:off x="1701467" y="2691120"/>
            <a:ext cx="436800" cy="4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9"/>
          <p:cNvSpPr txBox="1"/>
          <p:nvPr/>
        </p:nvSpPr>
        <p:spPr>
          <a:xfrm>
            <a:off x="803458" y="3601418"/>
            <a:ext cx="4575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Gradient can be seen as a measure for the impact of the past state for a future state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79"/>
          <p:cNvSpPr txBox="1"/>
          <p:nvPr/>
        </p:nvSpPr>
        <p:spPr>
          <a:xfrm>
            <a:off x="5066850" y="1529275"/>
            <a:ext cx="39609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unable to capture long-distance dependencies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induce a bias towards recent events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1" name="Google Shape;77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4175" y="118463"/>
            <a:ext cx="795325" cy="8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Exploding gradients</a:t>
            </a:r>
            <a:endParaRPr sz="2400"/>
          </a:p>
        </p:txBody>
      </p:sp>
      <p:sp>
        <p:nvSpPr>
          <p:cNvPr id="777" name="Google Shape;777;p80"/>
          <p:cNvSpPr/>
          <p:nvPr/>
        </p:nvSpPr>
        <p:spPr>
          <a:xfrm>
            <a:off x="1970473" y="2583561"/>
            <a:ext cx="437700" cy="4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0"/>
          <p:cNvSpPr txBox="1"/>
          <p:nvPr/>
        </p:nvSpPr>
        <p:spPr>
          <a:xfrm>
            <a:off x="4784799" y="1394300"/>
            <a:ext cx="4274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Bad updates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Huge step reaching a bad configuration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Could result in NaN parameters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9" name="Google Shape;7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385" y="1152425"/>
            <a:ext cx="2640979" cy="167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375" y="2961222"/>
            <a:ext cx="2765103" cy="175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4175" y="118463"/>
            <a:ext cx="795325" cy="8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/ exploding gradients</a:t>
            </a:r>
            <a:endParaRPr sz="2400"/>
          </a:p>
        </p:txBody>
      </p:sp>
      <p:sp>
        <p:nvSpPr>
          <p:cNvPr id="787" name="Google Shape;787;p81"/>
          <p:cNvSpPr txBox="1"/>
          <p:nvPr/>
        </p:nvSpPr>
        <p:spPr>
          <a:xfrm>
            <a:off x="709200" y="920425"/>
            <a:ext cx="56433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Solution 1: Gradient clipping</a:t>
            </a:r>
            <a:endParaRPr b="1"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begin{align}&#10;g &amp;\leftarrow &#10;\begin{cases}&#10;\frac{\eta g}{|g|} \:\:\:\: &#10; if \:\: |g| &gt; \eta \\&#10; g \:\:\:\:\:\:\:\: otherwise&#10;\end{cases}&#10;\end{align}" id="788" name="Google Shape;788;p8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475" y="2661712"/>
            <a:ext cx="2700926" cy="8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000" y="1774274"/>
            <a:ext cx="4738001" cy="248233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1"/>
          <p:cNvSpPr txBox="1"/>
          <p:nvPr/>
        </p:nvSpPr>
        <p:spPr>
          <a:xfrm>
            <a:off x="6596700" y="4710750"/>
            <a:ext cx="25473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Goodfellow et al. Deep Learning</a:t>
            </a:r>
            <a:r>
              <a:rPr lang="en-GB" sz="12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1" name="Google Shape;791;p81"/>
          <p:cNvSpPr txBox="1"/>
          <p:nvPr/>
        </p:nvSpPr>
        <p:spPr>
          <a:xfrm>
            <a:off x="709200" y="4071575"/>
            <a:ext cx="4869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avoid exploding gradients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preserve direction, but a smaller step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Sequences</a:t>
            </a:r>
            <a:r>
              <a:rPr lang="en-GB" sz="2400"/>
              <a:t> </a:t>
            </a:r>
            <a:endParaRPr sz="2400"/>
          </a:p>
        </p:txBody>
      </p:sp>
      <p:sp>
        <p:nvSpPr>
          <p:cNvPr id="142" name="Google Shape;142;p19"/>
          <p:cNvSpPr txBox="1"/>
          <p:nvPr/>
        </p:nvSpPr>
        <p:spPr>
          <a:xfrm>
            <a:off x="3379250" y="4066825"/>
            <a:ext cx="2510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DNA sequence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75" y="1304825"/>
            <a:ext cx="7734390" cy="26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2"/>
          <p:cNvSpPr txBox="1"/>
          <p:nvPr/>
        </p:nvSpPr>
        <p:spPr>
          <a:xfrm>
            <a:off x="397225" y="920425"/>
            <a:ext cx="56433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Solution 2:  Architectures: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LSTM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GRU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avoid vanishing gradients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7" name="Google Shape;797;p82"/>
          <p:cNvPicPr preferRelativeResize="0"/>
          <p:nvPr/>
        </p:nvPicPr>
        <p:blipFill rotWithShape="1">
          <a:blip r:embed="rId3">
            <a:alphaModFix/>
          </a:blip>
          <a:srcRect b="0" l="52599" r="0" t="0"/>
          <a:stretch/>
        </p:blipFill>
        <p:spPr>
          <a:xfrm>
            <a:off x="5904975" y="1627988"/>
            <a:ext cx="3238902" cy="216086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Vanishing / exploding gradients</a:t>
            </a:r>
            <a:endParaRPr sz="2400"/>
          </a:p>
        </p:txBody>
      </p:sp>
      <p:sp>
        <p:nvSpPr>
          <p:cNvPr id="799" name="Google Shape;799;p82"/>
          <p:cNvSpPr txBox="1"/>
          <p:nvPr/>
        </p:nvSpPr>
        <p:spPr>
          <a:xfrm>
            <a:off x="4286400" y="4570525"/>
            <a:ext cx="4857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Cho, Kyunghyun et al.  “Learning Phrase Representations using RNN Encoder-Decoder for Statistical Machine Translation.” </a:t>
            </a:r>
            <a:r>
              <a:rPr i="1"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EMNLP</a:t>
            </a: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(2014).</a:t>
            </a:r>
            <a:endParaRPr sz="1200"/>
          </a:p>
        </p:txBody>
      </p:sp>
      <p:pic>
        <p:nvPicPr>
          <p:cNvPr id="800" name="Google Shape;800;p82"/>
          <p:cNvPicPr preferRelativeResize="0"/>
          <p:nvPr/>
        </p:nvPicPr>
        <p:blipFill rotWithShape="1">
          <a:blip r:embed="rId3">
            <a:alphaModFix/>
          </a:blip>
          <a:srcRect b="0" l="0" r="47129" t="0"/>
          <a:stretch/>
        </p:blipFill>
        <p:spPr>
          <a:xfrm>
            <a:off x="2801625" y="1851500"/>
            <a:ext cx="3238902" cy="193735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2"/>
          <p:cNvSpPr txBox="1"/>
          <p:nvPr/>
        </p:nvSpPr>
        <p:spPr>
          <a:xfrm>
            <a:off x="0" y="4375700"/>
            <a:ext cx="46299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A1A1A"/>
                </a:solidFill>
                <a:highlight>
                  <a:srgbClr val="FFFFFF"/>
                </a:highlight>
              </a:rPr>
              <a:t>Sepp Hochreiter and Jürgen Schmidhuber. 1997. Long Short-Term Memory. Neural Comput. 9, 8 (November 1997)</a:t>
            </a:r>
            <a:endParaRPr sz="12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Gates</a:t>
            </a:r>
            <a:endParaRPr sz="2400"/>
          </a:p>
        </p:txBody>
      </p:sp>
      <p:sp>
        <p:nvSpPr>
          <p:cNvPr id="807" name="Google Shape;807;p83"/>
          <p:cNvSpPr txBox="1"/>
          <p:nvPr/>
        </p:nvSpPr>
        <p:spPr>
          <a:xfrm>
            <a:off x="311700" y="1397750"/>
            <a:ext cx="7393800" cy="3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ate: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vector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rgbClr val="2021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∈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[0,1]</a:t>
            </a:r>
            <a:r>
              <a:rPr baseline="30000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that </a:t>
            </a:r>
            <a:r>
              <a:rPr i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filters information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for input x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gated output: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rgbClr val="040C28"/>
                </a:solidFill>
                <a:latin typeface="Open Sans"/>
                <a:ea typeface="Open Sans"/>
                <a:cs typeface="Open Sans"/>
                <a:sym typeface="Open Sans"/>
              </a:rPr>
              <a:t>⊙</a:t>
            </a:r>
            <a:r>
              <a:rPr lang="en-GB" sz="1800">
                <a:solidFill>
                  <a:srgbClr val="1F1F1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GB" sz="1800">
                <a:solidFill>
                  <a:srgbClr val="59595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sz="1800">
              <a:solidFill>
                <a:srgbClr val="59595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examples of fixed gates: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identity: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= [1, 1, 1, …, 1]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reset even positions: </a:t>
            </a: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= [1, 0, 1, 0 …, 1, 0]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halve values: </a:t>
            </a: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= [0.5, 0.5, …, 0.5]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Gates</a:t>
            </a:r>
            <a:endParaRPr sz="2400"/>
          </a:p>
        </p:txBody>
      </p:sp>
      <p:sp>
        <p:nvSpPr>
          <p:cNvPr id="813" name="Google Shape;813;p84"/>
          <p:cNvSpPr txBox="1"/>
          <p:nvPr/>
        </p:nvSpPr>
        <p:spPr>
          <a:xfrm>
            <a:off x="311700" y="1397750"/>
            <a:ext cx="7393800" cy="3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gate: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vector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rgbClr val="2021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∈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[0,1]</a:t>
            </a:r>
            <a:r>
              <a:rPr baseline="30000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that </a:t>
            </a:r>
            <a:r>
              <a:rPr i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filters information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for input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gated output: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rgbClr val="040C28"/>
                </a:solidFill>
                <a:latin typeface="Open Sans"/>
                <a:ea typeface="Open Sans"/>
                <a:cs typeface="Open Sans"/>
                <a:sym typeface="Open Sans"/>
              </a:rPr>
              <a:t>⊙</a:t>
            </a:r>
            <a:r>
              <a:rPr lang="en-GB" sz="1800">
                <a:solidFill>
                  <a:srgbClr val="1F1F1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GB" sz="1800">
                <a:solidFill>
                  <a:srgbClr val="59595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sz="1800">
              <a:solidFill>
                <a:srgbClr val="59595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examples of fixed gates: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identity: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= [1, 1, 1, …, 1]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reset even positions: </a:t>
            </a: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= [1, 0, 1, 0 …, 1, 0]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halve values: </a:t>
            </a: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= [0.5, 0.5, …, 0.5]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we want to </a:t>
            </a: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learn gates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to induce certain flow in RNNs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= σ(f</a:t>
            </a:r>
            <a:r>
              <a:rPr baseline="-25000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))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Gating mechanism</a:t>
            </a:r>
            <a:endParaRPr sz="2400"/>
          </a:p>
        </p:txBody>
      </p:sp>
      <p:pic>
        <p:nvPicPr>
          <p:cNvPr descr="&#10;h_t = \sigma (W_{hh} {h_{t-1}} + W_{xh} {x_t})\\&#10;[ y_t = W_{hy} h_t]" id="819" name="Google Shape;819;p8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25" y="1725725"/>
            <a:ext cx="2452626" cy="57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g_t = \sigma (W_{hh} {h_{t-1}} + W_{xh} {x_t})\\&#10;c_t = g_t \odot c_{t-1} + (1 - g_t) \odot x_t \\&#10;h_t = tanh(c_t) \\&#10;y_t = W_{hy} h_t" id="820" name="Google Shape;820;p8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475" y="1560452"/>
            <a:ext cx="2822018" cy="12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5"/>
          <p:cNvSpPr txBox="1"/>
          <p:nvPr/>
        </p:nvSpPr>
        <p:spPr>
          <a:xfrm>
            <a:off x="4540225" y="1076225"/>
            <a:ext cx="19464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Simple Gate</a:t>
            </a:r>
            <a:endParaRPr b="1" sz="18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85"/>
          <p:cNvSpPr txBox="1"/>
          <p:nvPr/>
        </p:nvSpPr>
        <p:spPr>
          <a:xfrm>
            <a:off x="639800" y="1115900"/>
            <a:ext cx="19464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Vanilla RNN</a:t>
            </a:r>
            <a:endParaRPr b="1" sz="18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85"/>
          <p:cNvSpPr/>
          <p:nvPr/>
        </p:nvSpPr>
        <p:spPr>
          <a:xfrm>
            <a:off x="5063325" y="1875825"/>
            <a:ext cx="271500" cy="3471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5"/>
          <p:cNvSpPr/>
          <p:nvPr/>
        </p:nvSpPr>
        <p:spPr>
          <a:xfrm>
            <a:off x="6185050" y="1838825"/>
            <a:ext cx="782400" cy="3471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5"/>
          <p:cNvSpPr txBox="1"/>
          <p:nvPr/>
        </p:nvSpPr>
        <p:spPr>
          <a:xfrm>
            <a:off x="225925" y="3006750"/>
            <a:ext cx="79431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Gates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control the flow of information into the cell, allowing the model to </a:t>
            </a:r>
            <a:r>
              <a:rPr i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forget/remember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information adaptively: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retain previous state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and discard current step =&gt; </a:t>
            </a: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b="1" baseline="-25000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=[1,1,...,1]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discard previous state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and retain current step =&gt; </a:t>
            </a:r>
            <a:r>
              <a:rPr b="1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b="1" baseline="-25000"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GB" sz="18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=[0,0,...,0]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 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86"/>
          <p:cNvPicPr preferRelativeResize="0"/>
          <p:nvPr/>
        </p:nvPicPr>
        <p:blipFill rotWithShape="1">
          <a:blip r:embed="rId3">
            <a:alphaModFix/>
          </a:blip>
          <a:srcRect b="10506" l="52599" r="0" t="0"/>
          <a:stretch/>
        </p:blipFill>
        <p:spPr>
          <a:xfrm>
            <a:off x="164800" y="1271100"/>
            <a:ext cx="3921225" cy="2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6"/>
          <p:cNvSpPr txBox="1"/>
          <p:nvPr/>
        </p:nvSpPr>
        <p:spPr>
          <a:xfrm>
            <a:off x="3869850" y="1133750"/>
            <a:ext cx="50325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GRU use a gating mechanism with  2 gates: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lphaLcPeriod"/>
            </a:pP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update gate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determine how much of the past information needs to be passed along to the future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lphaLcPeriod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reset gate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determine what parts of previous hidden state are used to compute new content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&#10;z_t  = \sigma(W^{(z)} x_t + U^{(z)} h_{t-1})" id="832" name="Google Shape;832;p8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375" y="2414525"/>
            <a:ext cx="2640100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r_t  = \sigma(W^{(r)} x_t + U^{(r)} h_{t-1})" id="833" name="Google Shape;833;p8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135" y="3813750"/>
            <a:ext cx="2612578" cy="3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GRU (Gated Recurrent Unit, Chung et al. 2014)</a:t>
            </a:r>
            <a:endParaRPr sz="2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87"/>
          <p:cNvPicPr preferRelativeResize="0"/>
          <p:nvPr/>
        </p:nvPicPr>
        <p:blipFill rotWithShape="1">
          <a:blip r:embed="rId3">
            <a:alphaModFix/>
          </a:blip>
          <a:srcRect b="10506" l="52599" r="0" t="0"/>
          <a:stretch/>
        </p:blipFill>
        <p:spPr>
          <a:xfrm>
            <a:off x="164800" y="737700"/>
            <a:ext cx="3921225" cy="23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7"/>
          <p:cNvSpPr txBox="1"/>
          <p:nvPr/>
        </p:nvSpPr>
        <p:spPr>
          <a:xfrm>
            <a:off x="3869850" y="600350"/>
            <a:ext cx="50325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GRU use a gating mechanism with  2 gates: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lphaLcPeriod"/>
            </a:pP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update gate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determine how much of the past information needs to be passed along to the future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lphaLcPeriod"/>
            </a:pPr>
            <a:r>
              <a:rPr b="1"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reset gate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decide how to combine new input with previous state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&#10;z_t  = \sigma(W^{(z)} x_t + U^{(z)} h_{t-1})" id="841" name="Google Shape;841;p8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375" y="1881125"/>
            <a:ext cx="2640100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#10;r_t  = \sigma(W^{(r)} x_t + U^{(r)} h_{t-1})" id="842" name="Google Shape;842;p8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135" y="2945725"/>
            <a:ext cx="2612578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ilde h_t = tanh(W x_t + r_t \odot U h_{t-1})" id="843" name="Google Shape;843;p8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638" y="3700894"/>
            <a:ext cx="3063076" cy="32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z_t \odot h_{t-1} + (1-z_t) \odot \tilde h_t" id="844" name="Google Shape;844;p8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0288" y="4165654"/>
            <a:ext cx="302381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7"/>
          <p:cNvSpPr/>
          <p:nvPr/>
        </p:nvSpPr>
        <p:spPr>
          <a:xfrm>
            <a:off x="3609600" y="4208525"/>
            <a:ext cx="950700" cy="32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6" name="Google Shape;846;p87"/>
          <p:cNvCxnSpPr>
            <a:stCxn id="845" idx="2"/>
            <a:endCxn id="847" idx="1"/>
          </p:cNvCxnSpPr>
          <p:nvPr/>
        </p:nvCxnSpPr>
        <p:spPr>
          <a:xfrm>
            <a:off x="4084950" y="4530125"/>
            <a:ext cx="3783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7" name="Google Shape;847;p87"/>
          <p:cNvSpPr/>
          <p:nvPr/>
        </p:nvSpPr>
        <p:spPr>
          <a:xfrm>
            <a:off x="4463250" y="4554000"/>
            <a:ext cx="3063000" cy="31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copy/ignore previous info</a:t>
            </a:r>
            <a:endParaRPr b="1"/>
          </a:p>
        </p:txBody>
      </p:sp>
      <p:sp>
        <p:nvSpPr>
          <p:cNvPr id="848" name="Google Shape;848;p87"/>
          <p:cNvSpPr/>
          <p:nvPr/>
        </p:nvSpPr>
        <p:spPr>
          <a:xfrm>
            <a:off x="4915850" y="3704963"/>
            <a:ext cx="1116600" cy="313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9" name="Google Shape;849;p87"/>
          <p:cNvCxnSpPr>
            <a:stCxn id="848" idx="3"/>
            <a:endCxn id="850" idx="1"/>
          </p:cNvCxnSpPr>
          <p:nvPr/>
        </p:nvCxnSpPr>
        <p:spPr>
          <a:xfrm flipH="1" rot="10800000">
            <a:off x="6032450" y="3780113"/>
            <a:ext cx="347100" cy="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0" name="Google Shape;850;p87"/>
          <p:cNvSpPr/>
          <p:nvPr/>
        </p:nvSpPr>
        <p:spPr>
          <a:xfrm>
            <a:off x="6379525" y="3463750"/>
            <a:ext cx="1705200" cy="632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highlight>
                  <a:srgbClr val="FFFFFF"/>
                </a:highlight>
              </a:rPr>
              <a:t>keep/reset previous info for current target state</a:t>
            </a:r>
            <a:endParaRPr b="1"/>
          </a:p>
        </p:txBody>
      </p:sp>
      <p:sp>
        <p:nvSpPr>
          <p:cNvPr id="851" name="Google Shape;851;p87"/>
          <p:cNvSpPr txBox="1"/>
          <p:nvPr/>
        </p:nvSpPr>
        <p:spPr>
          <a:xfrm>
            <a:off x="312150" y="3634163"/>
            <a:ext cx="2492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selects useful parts of prev hidden state to compute crt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2" name="Google Shape;852;p87"/>
          <p:cNvSpPr txBox="1"/>
          <p:nvPr/>
        </p:nvSpPr>
        <p:spPr>
          <a:xfrm>
            <a:off x="300825" y="4182600"/>
            <a:ext cx="2492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integrate crt info into the previous one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3" name="Google Shape;853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GRU</a:t>
            </a:r>
            <a:endParaRPr sz="2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tilde h_t = tanh(W x_t + r_t \odot U h_{t-1})" id="858" name="Google Shape;858;p8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188" y="3324744"/>
            <a:ext cx="3063076" cy="32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z_t \odot h_{t-1} + (1-z_t) \odot \tilde h_t" id="859" name="Google Shape;859;p8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825" y="3805854"/>
            <a:ext cx="302381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88"/>
          <p:cNvSpPr/>
          <p:nvPr/>
        </p:nvSpPr>
        <p:spPr>
          <a:xfrm>
            <a:off x="5007950" y="3803800"/>
            <a:ext cx="282900" cy="32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8"/>
          <p:cNvSpPr txBox="1"/>
          <p:nvPr/>
        </p:nvSpPr>
        <p:spPr>
          <a:xfrm>
            <a:off x="152400" y="3406500"/>
            <a:ext cx="37890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update gates </a:t>
            </a:r>
            <a:r>
              <a:rPr b="1"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r>
              <a:rPr b="1" baseline="-25000" lang="en-GB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GB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close to 1 allow gradients </a:t>
            </a:r>
            <a:r>
              <a:rPr b="1" lang="en-GB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dh</a:t>
            </a:r>
            <a:r>
              <a:rPr b="1" baseline="-25000" lang="en-GB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lang="en-GB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/dh</a:t>
            </a:r>
            <a:r>
              <a:rPr b="1" baseline="-25000" lang="en-GB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t-1</a:t>
            </a:r>
            <a:r>
              <a:rPr lang="en-GB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to be larger =&gt; better gradient propagation with distance</a:t>
            </a:r>
            <a:endParaRPr sz="1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88"/>
          <p:cNvSpPr txBox="1"/>
          <p:nvPr>
            <p:ph type="title"/>
          </p:nvPr>
        </p:nvSpPr>
        <p:spPr>
          <a:xfrm>
            <a:off x="99075" y="85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gates prevent vanishing?</a:t>
            </a:r>
            <a:endParaRPr sz="2400"/>
          </a:p>
        </p:txBody>
      </p:sp>
      <p:pic>
        <p:nvPicPr>
          <p:cNvPr id="863" name="Google Shape;86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45025"/>
            <a:ext cx="8839204" cy="230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else?</a:t>
            </a:r>
            <a:endParaRPr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else?</a:t>
            </a:r>
            <a:endParaRPr sz="2400"/>
          </a:p>
        </p:txBody>
      </p:sp>
      <p:pic>
        <p:nvPicPr>
          <p:cNvPr id="874" name="Google Shape;87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060839" y="-1878789"/>
            <a:ext cx="936725" cy="7302948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90"/>
          <p:cNvSpPr txBox="1"/>
          <p:nvPr/>
        </p:nvSpPr>
        <p:spPr>
          <a:xfrm>
            <a:off x="1167200" y="2653450"/>
            <a:ext cx="66747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 be a problem for any neural network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skip-connection to preserve identity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Several architectures: </a:t>
            </a:r>
            <a:r>
              <a:rPr i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ResidualNet; DenseNet; HighwayNet </a:t>
            </a:r>
            <a:endParaRPr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else?</a:t>
            </a:r>
            <a:endParaRPr sz="2400"/>
          </a:p>
        </p:txBody>
      </p:sp>
      <p:pic>
        <p:nvPicPr>
          <p:cNvPr id="881" name="Google Shape;8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060839" y="-1878789"/>
            <a:ext cx="936725" cy="7302948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91"/>
          <p:cNvSpPr txBox="1"/>
          <p:nvPr/>
        </p:nvSpPr>
        <p:spPr>
          <a:xfrm>
            <a:off x="1167200" y="2653450"/>
            <a:ext cx="65442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 be a problem for any neural network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skip-connection to  preserve identity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Several architecture: </a:t>
            </a:r>
            <a:r>
              <a:rPr i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ResidualNet; DenseNet; HighwayNet </a:t>
            </a:r>
            <a:endParaRPr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3" name="Google Shape;883;p91"/>
          <p:cNvSpPr/>
          <p:nvPr/>
        </p:nvSpPr>
        <p:spPr>
          <a:xfrm>
            <a:off x="3038025" y="1174800"/>
            <a:ext cx="703375" cy="269375"/>
          </a:xfrm>
          <a:custGeom>
            <a:rect b="b" l="l" r="r" t="t"/>
            <a:pathLst>
              <a:path extrusionOk="0" h="10775" w="28135">
                <a:moveTo>
                  <a:pt x="0" y="10775"/>
                </a:moveTo>
                <a:cubicBezTo>
                  <a:pt x="2045" y="8979"/>
                  <a:pt x="7583" y="0"/>
                  <a:pt x="12272" y="0"/>
                </a:cubicBezTo>
                <a:cubicBezTo>
                  <a:pt x="16961" y="0"/>
                  <a:pt x="25491" y="8979"/>
                  <a:pt x="28135" y="107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4" name="Google Shape;884;p91"/>
          <p:cNvSpPr/>
          <p:nvPr/>
        </p:nvSpPr>
        <p:spPr>
          <a:xfrm>
            <a:off x="2484300" y="793175"/>
            <a:ext cx="5227131" cy="725831"/>
          </a:xfrm>
          <a:custGeom>
            <a:rect b="b" l="l" r="r" t="t"/>
            <a:pathLst>
              <a:path extrusionOk="0" h="10775" w="28135">
                <a:moveTo>
                  <a:pt x="0" y="10775"/>
                </a:moveTo>
                <a:cubicBezTo>
                  <a:pt x="2045" y="8979"/>
                  <a:pt x="7583" y="0"/>
                  <a:pt x="12272" y="0"/>
                </a:cubicBezTo>
                <a:cubicBezTo>
                  <a:pt x="16961" y="0"/>
                  <a:pt x="25491" y="8979"/>
                  <a:pt x="28135" y="107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Sequences</a:t>
            </a:r>
            <a:r>
              <a:rPr lang="en-GB" sz="2400"/>
              <a:t> </a:t>
            </a:r>
            <a:endParaRPr sz="2400"/>
          </a:p>
        </p:txBody>
      </p:sp>
      <p:sp>
        <p:nvSpPr>
          <p:cNvPr id="149" name="Google Shape;149;p20"/>
          <p:cNvSpPr txBox="1"/>
          <p:nvPr/>
        </p:nvSpPr>
        <p:spPr>
          <a:xfrm>
            <a:off x="3693725" y="4066825"/>
            <a:ext cx="2510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audio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425" y="1304825"/>
            <a:ext cx="5532607" cy="2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depth =&gt; </a:t>
            </a:r>
            <a:r>
              <a:rPr lang="en-GB"/>
              <a:t>Multilayer RNN</a:t>
            </a:r>
            <a:endParaRPr sz="2400"/>
          </a:p>
        </p:txBody>
      </p:sp>
      <p:pic>
        <p:nvPicPr>
          <p:cNvPr id="890" name="Google Shape;89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75" y="1239274"/>
            <a:ext cx="2656450" cy="31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2"/>
          <p:cNvSpPr txBox="1"/>
          <p:nvPr/>
        </p:nvSpPr>
        <p:spPr>
          <a:xfrm>
            <a:off x="4240050" y="2037025"/>
            <a:ext cx="40137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etter capture the structure of the input sequence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might be harder to optimize (longer paths)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Bidirectional RNN</a:t>
            </a:r>
            <a:endParaRPr sz="2400"/>
          </a:p>
        </p:txBody>
      </p:sp>
      <p:pic>
        <p:nvPicPr>
          <p:cNvPr id="897" name="Google Shape;89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75" y="1394713"/>
            <a:ext cx="2618500" cy="23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3"/>
          <p:cNvSpPr txBox="1"/>
          <p:nvPr/>
        </p:nvSpPr>
        <p:spPr>
          <a:xfrm>
            <a:off x="0" y="4720600"/>
            <a:ext cx="91440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Schuster, Mike and Kuldip K. Paliwal. “Bidirectional recurrent neural networks.” </a:t>
            </a:r>
            <a:r>
              <a:rPr i="1"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IEEE Trans. Signal Processing</a:t>
            </a:r>
            <a:r>
              <a:rPr lang="en-GB" sz="1200">
                <a:solidFill>
                  <a:srgbClr val="2E41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45 (1997): 2673-2681.</a:t>
            </a:r>
            <a:endParaRPr sz="1200"/>
          </a:p>
        </p:txBody>
      </p:sp>
      <p:pic>
        <p:nvPicPr>
          <p:cNvPr descr="&#10;\bar{h}_t = \sigma (\bar{W}_{hh} \bar{h}_{t-1} + \bar{W}_{xh} x_t)\\&#10;\tilde{h}_t = \sigma (\tilde{W}_{hh} \tilde{h}_{t-1} + \tilde{W}_{xh} x_t)\\&#10;[ y_t = W_{hy} [\bar{h}_t; \tilde{h}_t]]" id="899" name="Google Shape;899;p9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141" y="1319275"/>
            <a:ext cx="3186458" cy="12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3"/>
          <p:cNvSpPr txBox="1"/>
          <p:nvPr/>
        </p:nvSpPr>
        <p:spPr>
          <a:xfrm>
            <a:off x="3894775" y="2716025"/>
            <a:ext cx="49626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-"/>
            </a:pPr>
            <a:r>
              <a:rPr b="1"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key idea: </a:t>
            </a: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train 2 RNNs in both directions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 each timestep t, combine hidden states from both </a:t>
            </a:r>
            <a:r>
              <a:rPr b="1"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forward</a:t>
            </a: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RNN</a:t>
            </a: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backward </a:t>
            </a:r>
            <a:r>
              <a:rPr lang="en-GB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RNN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4"/>
          <p:cNvSpPr txBox="1"/>
          <p:nvPr/>
        </p:nvSpPr>
        <p:spPr>
          <a:xfrm>
            <a:off x="-186750" y="1215500"/>
            <a:ext cx="9287700" cy="4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-"/>
            </a:pPr>
            <a:r>
              <a:rPr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can handle input of</a:t>
            </a:r>
            <a:r>
              <a:rPr b="1"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variable length</a:t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each step can depend on context from many steps back</a:t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Open Sans"/>
              <a:buChar char="-"/>
            </a:pPr>
            <a:r>
              <a:rPr lang="en-GB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symmetric, intuitive processing</a:t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RNNs pros</a:t>
            </a:r>
            <a:endParaRPr sz="24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5"/>
          <p:cNvSpPr txBox="1"/>
          <p:nvPr>
            <p:ph type="title"/>
          </p:nvPr>
        </p:nvSpPr>
        <p:spPr>
          <a:xfrm>
            <a:off x="2298750" y="200"/>
            <a:ext cx="5172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RNNs?</a:t>
            </a:r>
            <a:endParaRPr/>
          </a:p>
        </p:txBody>
      </p:sp>
      <p:pic>
        <p:nvPicPr>
          <p:cNvPr id="912" name="Google Shape;91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75" y="1667075"/>
            <a:ext cx="2465825" cy="133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13" name="Google Shape;913;p95"/>
          <p:cNvSpPr txBox="1"/>
          <p:nvPr/>
        </p:nvSpPr>
        <p:spPr>
          <a:xfrm>
            <a:off x="238575" y="3088725"/>
            <a:ext cx="24657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RNNs are </a:t>
            </a:r>
            <a:r>
              <a:rPr lang="en-GB" u="sng">
                <a:latin typeface="Lato"/>
                <a:ea typeface="Lato"/>
                <a:cs typeface="Lato"/>
                <a:sym typeface="Lato"/>
              </a:rPr>
              <a:t>not parallelizable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across sequence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4" name="Google Shape;914;p95"/>
          <p:cNvSpPr txBox="1"/>
          <p:nvPr/>
        </p:nvSpPr>
        <p:spPr>
          <a:xfrm>
            <a:off x="2965250" y="3088725"/>
            <a:ext cx="61218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linear interaction distance: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maximum path length between distant elements is O(n)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long term dependencies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still tricky to learn, even with gating mechanisms (LSTM, GRU etc.)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Figure from http://mlexplained.com/2017/12/29/attention-is-all-you-need-explained/" id="915" name="Google Shape;91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000" y="1667075"/>
            <a:ext cx="5963093" cy="133155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916" name="Google Shape;916;p95"/>
          <p:cNvSpPr txBox="1"/>
          <p:nvPr/>
        </p:nvSpPr>
        <p:spPr>
          <a:xfrm>
            <a:off x="8401125" y="1375763"/>
            <a:ext cx="685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source</a:t>
            </a:r>
            <a:r>
              <a:rPr lang="en-GB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6"/>
          <p:cNvSpPr txBox="1"/>
          <p:nvPr>
            <p:ph type="title"/>
          </p:nvPr>
        </p:nvSpPr>
        <p:spPr>
          <a:xfrm>
            <a:off x="50025" y="607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AI</a:t>
            </a:r>
            <a:endParaRPr sz="2400"/>
          </a:p>
        </p:txBody>
      </p:sp>
      <p:pic>
        <p:nvPicPr>
          <p:cNvPr id="922" name="Google Shape;9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800" y="648950"/>
            <a:ext cx="3102124" cy="43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approaches for Sequential Data</a:t>
            </a:r>
            <a:endParaRPr sz="2400"/>
          </a:p>
        </p:txBody>
      </p:sp>
      <p:pic>
        <p:nvPicPr>
          <p:cNvPr id="928" name="Google Shape;92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5" y="1268025"/>
            <a:ext cx="6832250" cy="343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8"/>
          <p:cNvSpPr txBox="1"/>
          <p:nvPr>
            <p:ph idx="1" type="body"/>
          </p:nvPr>
        </p:nvSpPr>
        <p:spPr>
          <a:xfrm>
            <a:off x="116475" y="767425"/>
            <a:ext cx="45132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no RNNs</a:t>
            </a:r>
            <a:r>
              <a:rPr lang="en-GB" sz="2400"/>
              <a:t>: introduces multi-head </a:t>
            </a:r>
            <a:r>
              <a:rPr b="1" lang="en-GB" sz="2400" u="sng"/>
              <a:t>self-attention</a:t>
            </a:r>
            <a:endParaRPr b="1" sz="2400" u="sng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SOTA on Machine Translation (EN-DE, EN-FR)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200"/>
              </a:spcAft>
              <a:buSzPts val="2400"/>
              <a:buChar char="●"/>
            </a:pPr>
            <a:r>
              <a:rPr lang="en-GB" sz="2400"/>
              <a:t>lower computational cost:    ¼ FLOPs of previous models </a:t>
            </a:r>
            <a:endParaRPr sz="2400"/>
          </a:p>
        </p:txBody>
      </p:sp>
      <p:pic>
        <p:nvPicPr>
          <p:cNvPr id="934" name="Google Shape;93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645" y="0"/>
            <a:ext cx="47313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98"/>
          <p:cNvSpPr txBox="1"/>
          <p:nvPr/>
        </p:nvSpPr>
        <p:spPr>
          <a:xfrm>
            <a:off x="0" y="-23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Transformer (2017)</a:t>
            </a:r>
            <a:endParaRPr b="1" sz="32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936" name="Google Shape;936;p98"/>
          <p:cNvCxnSpPr/>
          <p:nvPr/>
        </p:nvCxnSpPr>
        <p:spPr>
          <a:xfrm>
            <a:off x="4183275" y="1543000"/>
            <a:ext cx="1043700" cy="163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9"/>
          <p:cNvSpPr txBox="1"/>
          <p:nvPr>
            <p:ph type="title"/>
          </p:nvPr>
        </p:nvSpPr>
        <p:spPr>
          <a:xfrm>
            <a:off x="90925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intuition</a:t>
            </a:r>
            <a:endParaRPr sz="2400"/>
          </a:p>
        </p:txBody>
      </p:sp>
      <p:sp>
        <p:nvSpPr>
          <p:cNvPr id="942" name="Google Shape;942;p99"/>
          <p:cNvSpPr/>
          <p:nvPr/>
        </p:nvSpPr>
        <p:spPr>
          <a:xfrm>
            <a:off x="5311738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9"/>
          <p:cNvSpPr/>
          <p:nvPr/>
        </p:nvSpPr>
        <p:spPr>
          <a:xfrm>
            <a:off x="6102213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9"/>
          <p:cNvSpPr/>
          <p:nvPr/>
        </p:nvSpPr>
        <p:spPr>
          <a:xfrm>
            <a:off x="6892688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9"/>
          <p:cNvSpPr/>
          <p:nvPr/>
        </p:nvSpPr>
        <p:spPr>
          <a:xfrm>
            <a:off x="7683163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99"/>
          <p:cNvSpPr/>
          <p:nvPr/>
        </p:nvSpPr>
        <p:spPr>
          <a:xfrm>
            <a:off x="6102227" y="18611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99"/>
          <p:cNvSpPr/>
          <p:nvPr/>
        </p:nvSpPr>
        <p:spPr>
          <a:xfrm>
            <a:off x="6892688" y="1877663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99"/>
          <p:cNvSpPr/>
          <p:nvPr/>
        </p:nvSpPr>
        <p:spPr>
          <a:xfrm>
            <a:off x="7683163" y="18611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99"/>
          <p:cNvSpPr/>
          <p:nvPr/>
        </p:nvSpPr>
        <p:spPr>
          <a:xfrm>
            <a:off x="6080163" y="24240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9"/>
          <p:cNvSpPr/>
          <p:nvPr/>
        </p:nvSpPr>
        <p:spPr>
          <a:xfrm>
            <a:off x="6870638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99"/>
          <p:cNvSpPr/>
          <p:nvPr/>
        </p:nvSpPr>
        <p:spPr>
          <a:xfrm>
            <a:off x="7661113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99"/>
          <p:cNvSpPr/>
          <p:nvPr/>
        </p:nvSpPr>
        <p:spPr>
          <a:xfrm>
            <a:off x="902600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9"/>
          <p:cNvSpPr/>
          <p:nvPr/>
        </p:nvSpPr>
        <p:spPr>
          <a:xfrm>
            <a:off x="1693075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/>
          <p:nvPr/>
        </p:nvSpPr>
        <p:spPr>
          <a:xfrm>
            <a:off x="2483550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3274025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/>
          <p:nvPr/>
        </p:nvSpPr>
        <p:spPr>
          <a:xfrm>
            <a:off x="902600" y="37340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1693075" y="37340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9"/>
          <p:cNvSpPr/>
          <p:nvPr/>
        </p:nvSpPr>
        <p:spPr>
          <a:xfrm>
            <a:off x="2439500" y="3734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/>
          <p:nvPr/>
        </p:nvSpPr>
        <p:spPr>
          <a:xfrm>
            <a:off x="3274025" y="3734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880550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9"/>
          <p:cNvSpPr/>
          <p:nvPr/>
        </p:nvSpPr>
        <p:spPr>
          <a:xfrm>
            <a:off x="1671025" y="42969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99"/>
          <p:cNvSpPr/>
          <p:nvPr/>
        </p:nvSpPr>
        <p:spPr>
          <a:xfrm>
            <a:off x="2461500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99"/>
          <p:cNvSpPr/>
          <p:nvPr/>
        </p:nvSpPr>
        <p:spPr>
          <a:xfrm>
            <a:off x="3251975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9"/>
          <p:cNvSpPr/>
          <p:nvPr/>
        </p:nvSpPr>
        <p:spPr>
          <a:xfrm>
            <a:off x="102462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9"/>
          <p:cNvSpPr/>
          <p:nvPr/>
        </p:nvSpPr>
        <p:spPr>
          <a:xfrm>
            <a:off x="182287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99"/>
          <p:cNvSpPr/>
          <p:nvPr/>
        </p:nvSpPr>
        <p:spPr>
          <a:xfrm>
            <a:off x="262112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99"/>
          <p:cNvSpPr/>
          <p:nvPr/>
        </p:nvSpPr>
        <p:spPr>
          <a:xfrm>
            <a:off x="341937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99"/>
          <p:cNvSpPr txBox="1"/>
          <p:nvPr/>
        </p:nvSpPr>
        <p:spPr>
          <a:xfrm>
            <a:off x="4899075" y="646000"/>
            <a:ext cx="3933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AutoNum type="arabicPeriod"/>
            </a:pP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Identify which elements to attend to (search problem)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Open Sans"/>
              <a:buAutoNum type="arabicPeriod"/>
            </a:pPr>
            <a:r>
              <a:rPr lang="en-GB" sz="2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Extract features with high attention</a:t>
            </a:r>
            <a:endParaRPr sz="24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9" name="Google Shape;96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5" y="584515"/>
            <a:ext cx="4808149" cy="437558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99"/>
          <p:cNvSpPr/>
          <p:nvPr/>
        </p:nvSpPr>
        <p:spPr>
          <a:xfrm>
            <a:off x="1024625" y="2821150"/>
            <a:ext cx="2589600" cy="221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0"/>
          <p:cNvSpPr txBox="1"/>
          <p:nvPr>
            <p:ph type="title"/>
          </p:nvPr>
        </p:nvSpPr>
        <p:spPr>
          <a:xfrm>
            <a:off x="90925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intuition</a:t>
            </a:r>
            <a:endParaRPr sz="2400"/>
          </a:p>
        </p:txBody>
      </p:sp>
      <p:sp>
        <p:nvSpPr>
          <p:cNvPr id="976" name="Google Shape;976;p100"/>
          <p:cNvSpPr/>
          <p:nvPr/>
        </p:nvSpPr>
        <p:spPr>
          <a:xfrm>
            <a:off x="5311738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00"/>
          <p:cNvSpPr/>
          <p:nvPr/>
        </p:nvSpPr>
        <p:spPr>
          <a:xfrm>
            <a:off x="6102213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00"/>
          <p:cNvSpPr/>
          <p:nvPr/>
        </p:nvSpPr>
        <p:spPr>
          <a:xfrm>
            <a:off x="6892688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00"/>
          <p:cNvSpPr/>
          <p:nvPr/>
        </p:nvSpPr>
        <p:spPr>
          <a:xfrm>
            <a:off x="7683163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00"/>
          <p:cNvSpPr/>
          <p:nvPr/>
        </p:nvSpPr>
        <p:spPr>
          <a:xfrm>
            <a:off x="6102227" y="18611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0"/>
          <p:cNvSpPr/>
          <p:nvPr/>
        </p:nvSpPr>
        <p:spPr>
          <a:xfrm>
            <a:off x="6892688" y="1877663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0"/>
          <p:cNvSpPr/>
          <p:nvPr/>
        </p:nvSpPr>
        <p:spPr>
          <a:xfrm>
            <a:off x="7683163" y="18611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0"/>
          <p:cNvSpPr/>
          <p:nvPr/>
        </p:nvSpPr>
        <p:spPr>
          <a:xfrm>
            <a:off x="6080163" y="24240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0"/>
          <p:cNvSpPr/>
          <p:nvPr/>
        </p:nvSpPr>
        <p:spPr>
          <a:xfrm>
            <a:off x="6870638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0"/>
          <p:cNvSpPr/>
          <p:nvPr/>
        </p:nvSpPr>
        <p:spPr>
          <a:xfrm>
            <a:off x="7661113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0"/>
          <p:cNvSpPr/>
          <p:nvPr/>
        </p:nvSpPr>
        <p:spPr>
          <a:xfrm>
            <a:off x="902600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0"/>
          <p:cNvSpPr/>
          <p:nvPr/>
        </p:nvSpPr>
        <p:spPr>
          <a:xfrm>
            <a:off x="1693075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00"/>
          <p:cNvSpPr/>
          <p:nvPr/>
        </p:nvSpPr>
        <p:spPr>
          <a:xfrm>
            <a:off x="2483550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00"/>
          <p:cNvSpPr/>
          <p:nvPr/>
        </p:nvSpPr>
        <p:spPr>
          <a:xfrm>
            <a:off x="3274025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00"/>
          <p:cNvSpPr/>
          <p:nvPr/>
        </p:nvSpPr>
        <p:spPr>
          <a:xfrm>
            <a:off x="902600" y="37340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00"/>
          <p:cNvSpPr/>
          <p:nvPr/>
        </p:nvSpPr>
        <p:spPr>
          <a:xfrm>
            <a:off x="1693075" y="37340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00"/>
          <p:cNvSpPr/>
          <p:nvPr/>
        </p:nvSpPr>
        <p:spPr>
          <a:xfrm>
            <a:off x="2439500" y="3734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0"/>
          <p:cNvSpPr/>
          <p:nvPr/>
        </p:nvSpPr>
        <p:spPr>
          <a:xfrm>
            <a:off x="3274025" y="3734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00"/>
          <p:cNvSpPr/>
          <p:nvPr/>
        </p:nvSpPr>
        <p:spPr>
          <a:xfrm>
            <a:off x="880550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00"/>
          <p:cNvSpPr/>
          <p:nvPr/>
        </p:nvSpPr>
        <p:spPr>
          <a:xfrm>
            <a:off x="1671025" y="42969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00"/>
          <p:cNvSpPr/>
          <p:nvPr/>
        </p:nvSpPr>
        <p:spPr>
          <a:xfrm>
            <a:off x="2461500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00"/>
          <p:cNvSpPr/>
          <p:nvPr/>
        </p:nvSpPr>
        <p:spPr>
          <a:xfrm>
            <a:off x="3251975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00"/>
          <p:cNvSpPr/>
          <p:nvPr/>
        </p:nvSpPr>
        <p:spPr>
          <a:xfrm>
            <a:off x="102462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00"/>
          <p:cNvSpPr/>
          <p:nvPr/>
        </p:nvSpPr>
        <p:spPr>
          <a:xfrm>
            <a:off x="182287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00"/>
          <p:cNvSpPr/>
          <p:nvPr/>
        </p:nvSpPr>
        <p:spPr>
          <a:xfrm>
            <a:off x="262112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00"/>
          <p:cNvSpPr/>
          <p:nvPr/>
        </p:nvSpPr>
        <p:spPr>
          <a:xfrm>
            <a:off x="341937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0"/>
          <p:cNvSpPr txBox="1"/>
          <p:nvPr/>
        </p:nvSpPr>
        <p:spPr>
          <a:xfrm>
            <a:off x="4899075" y="646000"/>
            <a:ext cx="39333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Lato"/>
              <a:buAutoNum type="arabicPeriod"/>
            </a:pPr>
            <a:r>
              <a:rPr lang="en-GB" sz="24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Identify which elements to attend to (search problem)</a:t>
            </a:r>
            <a:endParaRPr sz="24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AutoNum type="arabicPeriod"/>
            </a:pP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Extract features with high attention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3" name="Google Shape;10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5" y="584515"/>
            <a:ext cx="4808149" cy="437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</a:t>
            </a:r>
            <a:endParaRPr sz="2400"/>
          </a:p>
        </p:txBody>
      </p:sp>
      <p:sp>
        <p:nvSpPr>
          <p:cNvPr id="1009" name="Google Shape;1009;p101"/>
          <p:cNvSpPr txBox="1"/>
          <p:nvPr/>
        </p:nvSpPr>
        <p:spPr>
          <a:xfrm>
            <a:off x="264650" y="1285950"/>
            <a:ext cx="28608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0" name="Google Shape;1010;p101"/>
          <p:cNvPicPr preferRelativeResize="0"/>
          <p:nvPr/>
        </p:nvPicPr>
        <p:blipFill rotWithShape="1">
          <a:blip r:embed="rId3">
            <a:alphaModFix/>
          </a:blip>
          <a:srcRect b="0" l="55937" r="0" t="0"/>
          <a:stretch/>
        </p:blipFill>
        <p:spPr>
          <a:xfrm flipH="1" rot="10800000">
            <a:off x="4925614" y="1013349"/>
            <a:ext cx="3469173" cy="17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01"/>
          <p:cNvSpPr/>
          <p:nvPr/>
        </p:nvSpPr>
        <p:spPr>
          <a:xfrm>
            <a:off x="5311738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1"/>
          <p:cNvSpPr/>
          <p:nvPr/>
        </p:nvSpPr>
        <p:spPr>
          <a:xfrm>
            <a:off x="6102213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1"/>
          <p:cNvSpPr/>
          <p:nvPr/>
        </p:nvSpPr>
        <p:spPr>
          <a:xfrm>
            <a:off x="6892688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1"/>
          <p:cNvSpPr/>
          <p:nvPr/>
        </p:nvSpPr>
        <p:spPr>
          <a:xfrm>
            <a:off x="7683163" y="12982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01"/>
          <p:cNvSpPr/>
          <p:nvPr/>
        </p:nvSpPr>
        <p:spPr>
          <a:xfrm>
            <a:off x="5311738" y="1861150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1"/>
          <p:cNvSpPr/>
          <p:nvPr/>
        </p:nvSpPr>
        <p:spPr>
          <a:xfrm>
            <a:off x="6102227" y="18611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01"/>
          <p:cNvSpPr/>
          <p:nvPr/>
        </p:nvSpPr>
        <p:spPr>
          <a:xfrm>
            <a:off x="6892688" y="1877663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01"/>
          <p:cNvSpPr/>
          <p:nvPr/>
        </p:nvSpPr>
        <p:spPr>
          <a:xfrm>
            <a:off x="7683163" y="18611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1"/>
          <p:cNvSpPr/>
          <p:nvPr/>
        </p:nvSpPr>
        <p:spPr>
          <a:xfrm>
            <a:off x="5289688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01"/>
          <p:cNvSpPr/>
          <p:nvPr/>
        </p:nvSpPr>
        <p:spPr>
          <a:xfrm>
            <a:off x="6080163" y="242405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01"/>
          <p:cNvSpPr/>
          <p:nvPr/>
        </p:nvSpPr>
        <p:spPr>
          <a:xfrm>
            <a:off x="6870638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01"/>
          <p:cNvSpPr/>
          <p:nvPr/>
        </p:nvSpPr>
        <p:spPr>
          <a:xfrm>
            <a:off x="7661113" y="2457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p101"/>
          <p:cNvPicPr preferRelativeResize="0"/>
          <p:nvPr/>
        </p:nvPicPr>
        <p:blipFill rotWithShape="1">
          <a:blip r:embed="rId3">
            <a:alphaModFix/>
          </a:blip>
          <a:srcRect b="0" l="0" r="57997" t="0"/>
          <a:stretch/>
        </p:blipFill>
        <p:spPr>
          <a:xfrm rot="10800000">
            <a:off x="809273" y="1003399"/>
            <a:ext cx="3307052" cy="17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01"/>
          <p:cNvSpPr/>
          <p:nvPr/>
        </p:nvSpPr>
        <p:spPr>
          <a:xfrm>
            <a:off x="902600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01"/>
          <p:cNvSpPr/>
          <p:nvPr/>
        </p:nvSpPr>
        <p:spPr>
          <a:xfrm>
            <a:off x="1693075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01"/>
          <p:cNvSpPr/>
          <p:nvPr/>
        </p:nvSpPr>
        <p:spPr>
          <a:xfrm>
            <a:off x="2483550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01"/>
          <p:cNvSpPr/>
          <p:nvPr/>
        </p:nvSpPr>
        <p:spPr>
          <a:xfrm>
            <a:off x="3274025" y="31711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01"/>
          <p:cNvSpPr/>
          <p:nvPr/>
        </p:nvSpPr>
        <p:spPr>
          <a:xfrm>
            <a:off x="902600" y="37340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01"/>
          <p:cNvSpPr/>
          <p:nvPr/>
        </p:nvSpPr>
        <p:spPr>
          <a:xfrm>
            <a:off x="1693075" y="3734075"/>
            <a:ext cx="3891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1"/>
          <p:cNvSpPr/>
          <p:nvPr/>
        </p:nvSpPr>
        <p:spPr>
          <a:xfrm>
            <a:off x="2439500" y="3734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01"/>
          <p:cNvSpPr/>
          <p:nvPr/>
        </p:nvSpPr>
        <p:spPr>
          <a:xfrm>
            <a:off x="3274025" y="37340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01"/>
          <p:cNvSpPr/>
          <p:nvPr/>
        </p:nvSpPr>
        <p:spPr>
          <a:xfrm>
            <a:off x="880550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1"/>
          <p:cNvSpPr/>
          <p:nvPr/>
        </p:nvSpPr>
        <p:spPr>
          <a:xfrm>
            <a:off x="1671025" y="429697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1"/>
          <p:cNvSpPr/>
          <p:nvPr/>
        </p:nvSpPr>
        <p:spPr>
          <a:xfrm>
            <a:off x="2461500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1"/>
          <p:cNvSpPr/>
          <p:nvPr/>
        </p:nvSpPr>
        <p:spPr>
          <a:xfrm>
            <a:off x="3251975" y="43300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1"/>
          <p:cNvSpPr/>
          <p:nvPr/>
        </p:nvSpPr>
        <p:spPr>
          <a:xfrm>
            <a:off x="102462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1"/>
          <p:cNvSpPr/>
          <p:nvPr/>
        </p:nvSpPr>
        <p:spPr>
          <a:xfrm>
            <a:off x="182287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1"/>
          <p:cNvSpPr/>
          <p:nvPr/>
        </p:nvSpPr>
        <p:spPr>
          <a:xfrm>
            <a:off x="262112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01"/>
          <p:cNvSpPr/>
          <p:nvPr/>
        </p:nvSpPr>
        <p:spPr>
          <a:xfrm>
            <a:off x="3419375" y="12883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1"/>
          <p:cNvSpPr/>
          <p:nvPr/>
        </p:nvSpPr>
        <p:spPr>
          <a:xfrm>
            <a:off x="1024625" y="18512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1"/>
          <p:cNvSpPr/>
          <p:nvPr/>
        </p:nvSpPr>
        <p:spPr>
          <a:xfrm>
            <a:off x="1822875" y="18512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1"/>
          <p:cNvSpPr/>
          <p:nvPr/>
        </p:nvSpPr>
        <p:spPr>
          <a:xfrm>
            <a:off x="2621125" y="18512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01"/>
          <p:cNvSpPr/>
          <p:nvPr/>
        </p:nvSpPr>
        <p:spPr>
          <a:xfrm>
            <a:off x="3419375" y="18512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01"/>
          <p:cNvSpPr/>
          <p:nvPr/>
        </p:nvSpPr>
        <p:spPr>
          <a:xfrm>
            <a:off x="1024625" y="244712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01"/>
          <p:cNvSpPr/>
          <p:nvPr/>
        </p:nvSpPr>
        <p:spPr>
          <a:xfrm>
            <a:off x="1822875" y="244712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01"/>
          <p:cNvSpPr/>
          <p:nvPr/>
        </p:nvSpPr>
        <p:spPr>
          <a:xfrm>
            <a:off x="2621125" y="2414100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01"/>
          <p:cNvSpPr/>
          <p:nvPr/>
        </p:nvSpPr>
        <p:spPr>
          <a:xfrm>
            <a:off x="3419375" y="2447125"/>
            <a:ext cx="4332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1"/>
          <p:cNvSpPr/>
          <p:nvPr/>
        </p:nvSpPr>
        <p:spPr>
          <a:xfrm>
            <a:off x="1507250" y="1867725"/>
            <a:ext cx="2664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1"/>
          <p:cNvSpPr/>
          <p:nvPr/>
        </p:nvSpPr>
        <p:spPr>
          <a:xfrm>
            <a:off x="1507250" y="2401125"/>
            <a:ext cx="2664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01"/>
          <p:cNvSpPr/>
          <p:nvPr/>
        </p:nvSpPr>
        <p:spPr>
          <a:xfrm>
            <a:off x="2330188" y="1867725"/>
            <a:ext cx="2055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01"/>
          <p:cNvSpPr/>
          <p:nvPr/>
        </p:nvSpPr>
        <p:spPr>
          <a:xfrm>
            <a:off x="2330188" y="2401125"/>
            <a:ext cx="2055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01"/>
          <p:cNvSpPr/>
          <p:nvPr/>
        </p:nvSpPr>
        <p:spPr>
          <a:xfrm>
            <a:off x="3092204" y="1867725"/>
            <a:ext cx="2664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1"/>
          <p:cNvSpPr/>
          <p:nvPr/>
        </p:nvSpPr>
        <p:spPr>
          <a:xfrm>
            <a:off x="3092204" y="2401125"/>
            <a:ext cx="266400" cy="1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4" name="Google Shape;1054;p101"/>
          <p:cNvCxnSpPr>
            <a:stCxn id="1048" idx="1"/>
            <a:endCxn id="1048" idx="3"/>
          </p:cNvCxnSpPr>
          <p:nvPr/>
        </p:nvCxnSpPr>
        <p:spPr>
          <a:xfrm>
            <a:off x="1507250" y="19572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5" name="Google Shape;1055;p101"/>
          <p:cNvCxnSpPr/>
          <p:nvPr/>
        </p:nvCxnSpPr>
        <p:spPr>
          <a:xfrm>
            <a:off x="2269250" y="19572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p101"/>
          <p:cNvCxnSpPr/>
          <p:nvPr/>
        </p:nvCxnSpPr>
        <p:spPr>
          <a:xfrm>
            <a:off x="3107450" y="19572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p101"/>
          <p:cNvCxnSpPr/>
          <p:nvPr/>
        </p:nvCxnSpPr>
        <p:spPr>
          <a:xfrm>
            <a:off x="1507250" y="24906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8" name="Google Shape;1058;p101"/>
          <p:cNvCxnSpPr/>
          <p:nvPr/>
        </p:nvCxnSpPr>
        <p:spPr>
          <a:xfrm>
            <a:off x="2269250" y="2490675"/>
            <a:ext cx="26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9" name="Google Shape;1059;p101"/>
          <p:cNvCxnSpPr>
            <a:endCxn id="1053" idx="3"/>
          </p:cNvCxnSpPr>
          <p:nvPr/>
        </p:nvCxnSpPr>
        <p:spPr>
          <a:xfrm>
            <a:off x="3107504" y="2490675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0" name="Google Shape;1060;p101"/>
          <p:cNvSpPr txBox="1"/>
          <p:nvPr/>
        </p:nvSpPr>
        <p:spPr>
          <a:xfrm>
            <a:off x="400675" y="3030200"/>
            <a:ext cx="85944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-GB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more recurrence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-GB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each state </a:t>
            </a:r>
            <a:r>
              <a:rPr b="1" i="1" lang="en-GB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depends on </a:t>
            </a:r>
            <a:r>
              <a:rPr b="1" i="1" lang="en-GB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all </a:t>
            </a:r>
            <a:r>
              <a:rPr b="1" i="1" lang="en-GB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of the others</a:t>
            </a:r>
            <a:r>
              <a:rPr lang="en-GB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not only the previous one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61" name="Google Shape;1061;p101"/>
          <p:cNvCxnSpPr/>
          <p:nvPr/>
        </p:nvCxnSpPr>
        <p:spPr>
          <a:xfrm>
            <a:off x="4287550" y="1960900"/>
            <a:ext cx="4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Sequences</a:t>
            </a:r>
            <a:r>
              <a:rPr lang="en-GB" sz="2400"/>
              <a:t> </a:t>
            </a:r>
            <a:endParaRPr sz="2400"/>
          </a:p>
        </p:txBody>
      </p:sp>
      <p:sp>
        <p:nvSpPr>
          <p:cNvPr id="156" name="Google Shape;156;p21"/>
          <p:cNvSpPr txBox="1"/>
          <p:nvPr/>
        </p:nvSpPr>
        <p:spPr>
          <a:xfrm>
            <a:off x="3576475" y="4066825"/>
            <a:ext cx="2510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video frames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450" y="1304825"/>
            <a:ext cx="5532607" cy="2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2"/>
          <p:cNvSpPr txBox="1"/>
          <p:nvPr>
            <p:ph type="title"/>
          </p:nvPr>
        </p:nvSpPr>
        <p:spPr>
          <a:xfrm>
            <a:off x="0" y="0"/>
            <a:ext cx="5172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blackbox</a:t>
            </a:r>
            <a:endParaRPr/>
          </a:p>
        </p:txBody>
      </p:sp>
      <p:sp>
        <p:nvSpPr>
          <p:cNvPr id="1067" name="Google Shape;1067;p102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8" name="Google Shape;1068;p102"/>
          <p:cNvSpPr txBox="1"/>
          <p:nvPr>
            <p:ph idx="1" type="body"/>
          </p:nvPr>
        </p:nvSpPr>
        <p:spPr>
          <a:xfrm>
            <a:off x="116475" y="635400"/>
            <a:ext cx="88377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36"/>
              <a:t>Two steps for output i:</a:t>
            </a:r>
            <a:endParaRPr sz="6236"/>
          </a:p>
          <a:p>
            <a:pPr indent="-327603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6236"/>
              <a:t>identify the most ‘relevant’ </a:t>
            </a:r>
            <a:r>
              <a:rPr lang="en-GB" sz="6236"/>
              <a:t>features</a:t>
            </a:r>
            <a:r>
              <a:rPr lang="en-GB" sz="6236"/>
              <a:t> for input i, by </a:t>
            </a:r>
            <a:r>
              <a:rPr lang="en-GB" sz="6236"/>
              <a:t>‘looking’ at all the other input words </a:t>
            </a:r>
            <a:r>
              <a:rPr lang="en-GB" sz="6236"/>
              <a:t>=&gt; </a:t>
            </a:r>
            <a:r>
              <a:rPr b="1" lang="en-GB" sz="6236">
                <a:solidFill>
                  <a:srgbClr val="FF0000"/>
                </a:solidFill>
              </a:rPr>
              <a:t>attention scores</a:t>
            </a:r>
            <a:endParaRPr b="1" sz="6236">
              <a:solidFill>
                <a:srgbClr val="FF00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23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sz="1500"/>
              <a:t>   					  						          </a:t>
            </a:r>
            <a:endParaRPr sz="1500"/>
          </a:p>
        </p:txBody>
      </p:sp>
      <p:pic>
        <p:nvPicPr>
          <p:cNvPr id="1069" name="Google Shape;106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50" y="2804400"/>
            <a:ext cx="6673543" cy="19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2"/>
          <p:cNvSpPr txBox="1"/>
          <p:nvPr/>
        </p:nvSpPr>
        <p:spPr>
          <a:xfrm>
            <a:off x="352375" y="3803950"/>
            <a:ext cx="11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inputs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1" name="Google Shape;1071;p102"/>
          <p:cNvSpPr txBox="1"/>
          <p:nvPr/>
        </p:nvSpPr>
        <p:spPr>
          <a:xfrm>
            <a:off x="352375" y="2836475"/>
            <a:ext cx="1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outputs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2" name="Google Shape;1072;p102"/>
          <p:cNvCxnSpPr>
            <a:stCxn id="1073" idx="0"/>
            <a:endCxn id="1074" idx="2"/>
          </p:cNvCxnSpPr>
          <p:nvPr/>
        </p:nvCxnSpPr>
        <p:spPr>
          <a:xfrm rot="10800000">
            <a:off x="3005025" y="2139575"/>
            <a:ext cx="1530300" cy="6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3" name="Google Shape;1073;p102"/>
          <p:cNvSpPr/>
          <p:nvPr/>
        </p:nvSpPr>
        <p:spPr>
          <a:xfrm>
            <a:off x="4039125" y="2829275"/>
            <a:ext cx="992400" cy="41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2"/>
          <p:cNvSpPr txBox="1"/>
          <p:nvPr/>
        </p:nvSpPr>
        <p:spPr>
          <a:xfrm>
            <a:off x="0" y="1770325"/>
            <a:ext cx="601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The +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0.2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Broadway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0.2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play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0.4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premiered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yesterday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3"/>
          <p:cNvSpPr txBox="1"/>
          <p:nvPr>
            <p:ph type="title"/>
          </p:nvPr>
        </p:nvSpPr>
        <p:spPr>
          <a:xfrm>
            <a:off x="0" y="0"/>
            <a:ext cx="5172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blackbox</a:t>
            </a:r>
            <a:endParaRPr/>
          </a:p>
        </p:txBody>
      </p:sp>
      <p:sp>
        <p:nvSpPr>
          <p:cNvPr id="1080" name="Google Shape;1080;p103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1" name="Google Shape;1081;p103"/>
          <p:cNvSpPr txBox="1"/>
          <p:nvPr>
            <p:ph idx="1" type="body"/>
          </p:nvPr>
        </p:nvSpPr>
        <p:spPr>
          <a:xfrm>
            <a:off x="116475" y="635400"/>
            <a:ext cx="88377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36"/>
              <a:t>Two steps for output i:</a:t>
            </a:r>
            <a:endParaRPr sz="6236"/>
          </a:p>
          <a:p>
            <a:pPr indent="-327603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6236"/>
              <a:t>identify the most ‘relevant’ features for input i, by ‘looking’ at all the other input words =&gt; </a:t>
            </a:r>
            <a:r>
              <a:rPr b="1" lang="en-GB" sz="6236">
                <a:solidFill>
                  <a:srgbClr val="FF0000"/>
                </a:solidFill>
              </a:rPr>
              <a:t>attention scores</a:t>
            </a:r>
            <a:endParaRPr b="1" sz="6236">
              <a:solidFill>
                <a:srgbClr val="FF0000"/>
              </a:solidFill>
            </a:endParaRPr>
          </a:p>
          <a:p>
            <a:pPr indent="-327603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6236"/>
              <a:t>extract the most relevant features by combining </a:t>
            </a:r>
            <a:r>
              <a:rPr b="1" lang="en-GB" sz="6236">
                <a:solidFill>
                  <a:srgbClr val="E69138"/>
                </a:solidFill>
              </a:rPr>
              <a:t>inputs</a:t>
            </a:r>
            <a:r>
              <a:rPr lang="en-GB" sz="6236"/>
              <a:t> with </a:t>
            </a:r>
            <a:r>
              <a:rPr b="1" lang="en-GB" sz="6236">
                <a:solidFill>
                  <a:srgbClr val="FF0000"/>
                </a:solidFill>
              </a:rPr>
              <a:t>attentions scores</a:t>
            </a:r>
            <a:endParaRPr b="1" sz="6236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sz="1500"/>
              <a:t>   					  						          </a:t>
            </a:r>
            <a:endParaRPr sz="1500"/>
          </a:p>
        </p:txBody>
      </p:sp>
      <p:pic>
        <p:nvPicPr>
          <p:cNvPr id="1082" name="Google Shape;10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50" y="2804400"/>
            <a:ext cx="6673543" cy="19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03"/>
          <p:cNvSpPr txBox="1"/>
          <p:nvPr/>
        </p:nvSpPr>
        <p:spPr>
          <a:xfrm>
            <a:off x="352375" y="3803950"/>
            <a:ext cx="11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inputs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4" name="Google Shape;1084;p103"/>
          <p:cNvSpPr txBox="1"/>
          <p:nvPr/>
        </p:nvSpPr>
        <p:spPr>
          <a:xfrm>
            <a:off x="352375" y="2836475"/>
            <a:ext cx="1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outputs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85" name="Google Shape;1085;p103"/>
          <p:cNvCxnSpPr>
            <a:stCxn id="1086" idx="0"/>
            <a:endCxn id="1087" idx="2"/>
          </p:cNvCxnSpPr>
          <p:nvPr/>
        </p:nvCxnSpPr>
        <p:spPr>
          <a:xfrm rot="10800000">
            <a:off x="2984625" y="2139575"/>
            <a:ext cx="1550700" cy="6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6" name="Google Shape;1086;p103"/>
          <p:cNvSpPr/>
          <p:nvPr/>
        </p:nvSpPr>
        <p:spPr>
          <a:xfrm>
            <a:off x="4039125" y="2829275"/>
            <a:ext cx="992400" cy="41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03"/>
          <p:cNvSpPr txBox="1"/>
          <p:nvPr/>
        </p:nvSpPr>
        <p:spPr>
          <a:xfrm>
            <a:off x="0" y="1770325"/>
            <a:ext cx="596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b="1"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0.2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b="1"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Broadway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0.2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GB" sz="12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play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0.4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premiered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yesterday</a:t>
            </a:r>
            <a:endParaRPr b="1" sz="12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4"/>
          <p:cNvSpPr txBox="1"/>
          <p:nvPr>
            <p:ph type="title"/>
          </p:nvPr>
        </p:nvSpPr>
        <p:spPr>
          <a:xfrm>
            <a:off x="0" y="0"/>
            <a:ext cx="5172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blackbox</a:t>
            </a:r>
            <a:endParaRPr/>
          </a:p>
        </p:txBody>
      </p:sp>
      <p:sp>
        <p:nvSpPr>
          <p:cNvPr id="1093" name="Google Shape;1093;p104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4" name="Google Shape;1094;p104"/>
          <p:cNvSpPr txBox="1"/>
          <p:nvPr>
            <p:ph idx="1" type="body"/>
          </p:nvPr>
        </p:nvSpPr>
        <p:spPr>
          <a:xfrm>
            <a:off x="116475" y="635400"/>
            <a:ext cx="88377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36"/>
              <a:t>Two steps for output i:</a:t>
            </a:r>
            <a:endParaRPr sz="6236"/>
          </a:p>
          <a:p>
            <a:pPr indent="-327603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6236"/>
              <a:t>identify the most ‘relevant’ features for input i, by ‘looking’ at all the other input words =&gt; </a:t>
            </a:r>
            <a:r>
              <a:rPr b="1" lang="en-GB" sz="6236">
                <a:solidFill>
                  <a:srgbClr val="FF0000"/>
                </a:solidFill>
              </a:rPr>
              <a:t>attention scores</a:t>
            </a:r>
            <a:endParaRPr b="1" sz="6236">
              <a:solidFill>
                <a:srgbClr val="FF0000"/>
              </a:solidFill>
            </a:endParaRPr>
          </a:p>
          <a:p>
            <a:pPr indent="-327603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6236"/>
              <a:t>extract the most relevant features by combining </a:t>
            </a:r>
            <a:r>
              <a:rPr b="1" lang="en-GB" sz="6236">
                <a:solidFill>
                  <a:srgbClr val="E69138"/>
                </a:solidFill>
              </a:rPr>
              <a:t>inputs</a:t>
            </a:r>
            <a:r>
              <a:rPr lang="en-GB" sz="6236"/>
              <a:t> with </a:t>
            </a:r>
            <a:r>
              <a:rPr b="1" lang="en-GB" sz="6236">
                <a:solidFill>
                  <a:srgbClr val="FF0000"/>
                </a:solidFill>
              </a:rPr>
              <a:t>attentions scores</a:t>
            </a:r>
            <a:endParaRPr b="1" sz="6236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sz="1500"/>
              <a:t>   					  						          </a:t>
            </a:r>
            <a:endParaRPr sz="1500"/>
          </a:p>
        </p:txBody>
      </p:sp>
      <p:pic>
        <p:nvPicPr>
          <p:cNvPr id="1095" name="Google Shape;109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50" y="2804400"/>
            <a:ext cx="6673543" cy="19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04"/>
          <p:cNvSpPr txBox="1"/>
          <p:nvPr/>
        </p:nvSpPr>
        <p:spPr>
          <a:xfrm>
            <a:off x="352375" y="3803950"/>
            <a:ext cx="11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inputs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104"/>
          <p:cNvSpPr txBox="1"/>
          <p:nvPr/>
        </p:nvSpPr>
        <p:spPr>
          <a:xfrm>
            <a:off x="352375" y="2836475"/>
            <a:ext cx="1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outputs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8" name="Google Shape;1098;p104"/>
          <p:cNvCxnSpPr>
            <a:stCxn id="1099" idx="0"/>
            <a:endCxn id="1100" idx="2"/>
          </p:cNvCxnSpPr>
          <p:nvPr/>
        </p:nvCxnSpPr>
        <p:spPr>
          <a:xfrm rot="10800000">
            <a:off x="2857125" y="2139575"/>
            <a:ext cx="1678200" cy="6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104"/>
          <p:cNvSpPr/>
          <p:nvPr/>
        </p:nvSpPr>
        <p:spPr>
          <a:xfrm>
            <a:off x="4039125" y="2829275"/>
            <a:ext cx="992400" cy="41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4"/>
          <p:cNvSpPr/>
          <p:nvPr/>
        </p:nvSpPr>
        <p:spPr>
          <a:xfrm>
            <a:off x="6208375" y="2829275"/>
            <a:ext cx="992400" cy="41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04"/>
          <p:cNvSpPr txBox="1"/>
          <p:nvPr/>
        </p:nvSpPr>
        <p:spPr>
          <a:xfrm>
            <a:off x="3429600" y="2188800"/>
            <a:ext cx="57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Broadway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play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0.3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premiered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0.4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yesterday</a:t>
            </a:r>
            <a:endParaRPr b="1" sz="12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03" name="Google Shape;1103;p104"/>
          <p:cNvCxnSpPr>
            <a:stCxn id="1101" idx="0"/>
          </p:cNvCxnSpPr>
          <p:nvPr/>
        </p:nvCxnSpPr>
        <p:spPr>
          <a:xfrm flipH="1" rot="10800000">
            <a:off x="6704575" y="2483975"/>
            <a:ext cx="171600" cy="3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4" name="Google Shape;1104;p104"/>
          <p:cNvSpPr txBox="1"/>
          <p:nvPr/>
        </p:nvSpPr>
        <p:spPr>
          <a:xfrm>
            <a:off x="0" y="1770325"/>
            <a:ext cx="596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b="1"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</a:t>
            </a:r>
            <a:r>
              <a:rPr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0.2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b="1"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Broadway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0.2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GB" sz="12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play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0.4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premiered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+ </a:t>
            </a:r>
            <a:r>
              <a:rPr b="1" lang="en-GB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0.1 </a:t>
            </a:r>
            <a:r>
              <a:rPr lang="en-GB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GB" sz="12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yesterday</a:t>
            </a:r>
            <a:endParaRPr b="1" sz="12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5"/>
          <p:cNvSpPr txBox="1"/>
          <p:nvPr>
            <p:ph type="title"/>
          </p:nvPr>
        </p:nvSpPr>
        <p:spPr>
          <a:xfrm>
            <a:off x="456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Key, Query and Value analogy</a:t>
            </a:r>
            <a:endParaRPr/>
          </a:p>
        </p:txBody>
      </p:sp>
      <p:pic>
        <p:nvPicPr>
          <p:cNvPr id="1110" name="Google Shape;111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5" y="2167025"/>
            <a:ext cx="4203698" cy="2282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111" name="Google Shape;1111;p105"/>
          <p:cNvSpPr txBox="1"/>
          <p:nvPr/>
        </p:nvSpPr>
        <p:spPr>
          <a:xfrm>
            <a:off x="2026375" y="4540050"/>
            <a:ext cx="554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figures from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http://jalammar.github.io/illustrated-gpt2/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2" name="Google Shape;111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825" y="2187463"/>
            <a:ext cx="4203698" cy="22419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1113" name="Google Shape;1113;p105"/>
          <p:cNvCxnSpPr>
            <a:stCxn id="1110" idx="3"/>
            <a:endCxn id="1112" idx="1"/>
          </p:cNvCxnSpPr>
          <p:nvPr/>
        </p:nvCxnSpPr>
        <p:spPr>
          <a:xfrm>
            <a:off x="4429674" y="3308448"/>
            <a:ext cx="25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4" name="Google Shape;1114;p105"/>
          <p:cNvSpPr txBox="1"/>
          <p:nvPr>
            <p:ph idx="1" type="body"/>
          </p:nvPr>
        </p:nvSpPr>
        <p:spPr>
          <a:xfrm>
            <a:off x="0" y="734875"/>
            <a:ext cx="87867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b="1" lang="en-GB" sz="1800">
                <a:solidFill>
                  <a:srgbClr val="666666"/>
                </a:solidFill>
              </a:rPr>
              <a:t>Scenario:</a:t>
            </a:r>
            <a:r>
              <a:rPr lang="en-GB" sz="1800">
                <a:solidFill>
                  <a:srgbClr val="666666"/>
                </a:solidFill>
              </a:rPr>
              <a:t> I want to research a </a:t>
            </a:r>
            <a:r>
              <a:rPr lang="en-GB" sz="1800" u="sng">
                <a:solidFill>
                  <a:srgbClr val="666666"/>
                </a:solidFill>
              </a:rPr>
              <a:t>topic</a:t>
            </a:r>
            <a:r>
              <a:rPr lang="en-GB" sz="1800">
                <a:solidFill>
                  <a:srgbClr val="666666"/>
                </a:solidFill>
              </a:rPr>
              <a:t> and I need </a:t>
            </a:r>
            <a:r>
              <a:rPr lang="en-GB" sz="1800" u="sng">
                <a:solidFill>
                  <a:srgbClr val="666666"/>
                </a:solidFill>
              </a:rPr>
              <a:t>relevant</a:t>
            </a:r>
            <a:r>
              <a:rPr lang="en-GB" sz="1800">
                <a:solidFill>
                  <a:srgbClr val="666666"/>
                </a:solidFill>
              </a:rPr>
              <a:t> </a:t>
            </a:r>
            <a:r>
              <a:rPr lang="en-GB" sz="1800" u="sng">
                <a:solidFill>
                  <a:srgbClr val="666666"/>
                </a:solidFill>
              </a:rPr>
              <a:t>content</a:t>
            </a:r>
            <a:r>
              <a:rPr lang="en-GB" sz="1800">
                <a:solidFill>
                  <a:srgbClr val="666666"/>
                </a:solidFill>
              </a:rPr>
              <a:t> to look through:</a:t>
            </a:r>
            <a:endParaRPr sz="1800">
              <a:solidFill>
                <a:srgbClr val="666666"/>
              </a:solidFill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 sz="1800">
                <a:solidFill>
                  <a:srgbClr val="FF00FF"/>
                </a:solidFill>
              </a:rPr>
              <a:t>query</a:t>
            </a:r>
            <a:r>
              <a:rPr lang="en-GB" sz="1800"/>
              <a:t> - research topic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 sz="1800">
                <a:solidFill>
                  <a:srgbClr val="FF9900"/>
                </a:solidFill>
              </a:rPr>
              <a:t>key</a:t>
            </a:r>
            <a:r>
              <a:rPr lang="en-GB" sz="1800"/>
              <a:t> - folder name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 sz="1800">
                <a:solidFill>
                  <a:srgbClr val="4A86E8"/>
                </a:solidFill>
              </a:rPr>
              <a:t>value</a:t>
            </a:r>
            <a:r>
              <a:rPr lang="en-GB" sz="1800"/>
              <a:t> - folder content</a:t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6"/>
          <p:cNvSpPr txBox="1"/>
          <p:nvPr>
            <p:ph type="title"/>
          </p:nvPr>
        </p:nvSpPr>
        <p:spPr>
          <a:xfrm>
            <a:off x="456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Key, Query and Value analogy</a:t>
            </a:r>
            <a:endParaRPr/>
          </a:p>
        </p:txBody>
      </p:sp>
      <p:pic>
        <p:nvPicPr>
          <p:cNvPr id="1120" name="Google Shape;112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5" y="2167025"/>
            <a:ext cx="4203698" cy="2282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121" name="Google Shape;1121;p106"/>
          <p:cNvSpPr txBox="1"/>
          <p:nvPr/>
        </p:nvSpPr>
        <p:spPr>
          <a:xfrm>
            <a:off x="2026375" y="4540050"/>
            <a:ext cx="5543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figures from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http://jalammar.github.io/illustrated-gpt2/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2" name="Google Shape;112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825" y="2187463"/>
            <a:ext cx="4203698" cy="22419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1123" name="Google Shape;1123;p106"/>
          <p:cNvCxnSpPr>
            <a:stCxn id="1120" idx="3"/>
            <a:endCxn id="1122" idx="1"/>
          </p:cNvCxnSpPr>
          <p:nvPr/>
        </p:nvCxnSpPr>
        <p:spPr>
          <a:xfrm>
            <a:off x="4429674" y="3308448"/>
            <a:ext cx="25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4" name="Google Shape;1124;p106"/>
          <p:cNvSpPr txBox="1"/>
          <p:nvPr>
            <p:ph idx="1" type="body"/>
          </p:nvPr>
        </p:nvSpPr>
        <p:spPr>
          <a:xfrm>
            <a:off x="0" y="734875"/>
            <a:ext cx="87867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b="1" lang="en-GB" sz="1800">
                <a:solidFill>
                  <a:srgbClr val="666666"/>
                </a:solidFill>
              </a:rPr>
              <a:t>Scenario:</a:t>
            </a:r>
            <a:r>
              <a:rPr lang="en-GB" sz="1800">
                <a:solidFill>
                  <a:srgbClr val="666666"/>
                </a:solidFill>
              </a:rPr>
              <a:t> I want to research a </a:t>
            </a:r>
            <a:r>
              <a:rPr lang="en-GB" sz="1800" u="sng">
                <a:solidFill>
                  <a:srgbClr val="666666"/>
                </a:solidFill>
              </a:rPr>
              <a:t>topic</a:t>
            </a:r>
            <a:r>
              <a:rPr lang="en-GB" sz="1800">
                <a:solidFill>
                  <a:srgbClr val="666666"/>
                </a:solidFill>
              </a:rPr>
              <a:t> and I need </a:t>
            </a:r>
            <a:r>
              <a:rPr lang="en-GB" sz="1800" u="sng">
                <a:solidFill>
                  <a:srgbClr val="666666"/>
                </a:solidFill>
              </a:rPr>
              <a:t>relevant</a:t>
            </a:r>
            <a:r>
              <a:rPr lang="en-GB" sz="1800">
                <a:solidFill>
                  <a:srgbClr val="666666"/>
                </a:solidFill>
              </a:rPr>
              <a:t> </a:t>
            </a:r>
            <a:r>
              <a:rPr lang="en-GB" sz="1800" u="sng">
                <a:solidFill>
                  <a:srgbClr val="666666"/>
                </a:solidFill>
              </a:rPr>
              <a:t>content</a:t>
            </a:r>
            <a:r>
              <a:rPr lang="en-GB" sz="1800">
                <a:solidFill>
                  <a:srgbClr val="666666"/>
                </a:solidFill>
              </a:rPr>
              <a:t> to look through:</a:t>
            </a:r>
            <a:endParaRPr sz="1800">
              <a:solidFill>
                <a:srgbClr val="666666"/>
              </a:solidFill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800"/>
              <a:t>Step 1: match</a:t>
            </a:r>
            <a:r>
              <a:rPr lang="en-GB" sz="1800">
                <a:solidFill>
                  <a:srgbClr val="FF00FF"/>
                </a:solidFill>
              </a:rPr>
              <a:t> </a:t>
            </a:r>
            <a:r>
              <a:rPr b="1" lang="en-GB" sz="1800">
                <a:solidFill>
                  <a:srgbClr val="FF00FF"/>
                </a:solidFill>
              </a:rPr>
              <a:t>query</a:t>
            </a:r>
            <a:r>
              <a:rPr lang="en-GB" sz="1800"/>
              <a:t> (topic) with </a:t>
            </a:r>
            <a:r>
              <a:rPr b="1" lang="en-GB" sz="1800">
                <a:solidFill>
                  <a:schemeClr val="accent4"/>
                </a:solidFill>
              </a:rPr>
              <a:t>keys</a:t>
            </a:r>
            <a:r>
              <a:rPr lang="en-GB" sz="1800"/>
              <a:t> (folder names) =&gt; relevance scores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800"/>
              <a:t>Step 2: retrieve content from each folder (</a:t>
            </a:r>
            <a:r>
              <a:rPr b="1" lang="en-GB" sz="1800">
                <a:solidFill>
                  <a:srgbClr val="4A86E8"/>
                </a:solidFill>
              </a:rPr>
              <a:t>value</a:t>
            </a:r>
            <a:r>
              <a:rPr lang="en-GB" sz="1800"/>
              <a:t>) according to relevance </a:t>
            </a:r>
            <a:endParaRPr sz="18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07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steps</a:t>
            </a:r>
            <a:endParaRPr/>
          </a:p>
        </p:txBody>
      </p:sp>
      <p:sp>
        <p:nvSpPr>
          <p:cNvPr id="1130" name="Google Shape;1130;p107"/>
          <p:cNvSpPr txBox="1"/>
          <p:nvPr>
            <p:ph idx="1" type="body"/>
          </p:nvPr>
        </p:nvSpPr>
        <p:spPr>
          <a:xfrm>
            <a:off x="284850" y="811850"/>
            <a:ext cx="34470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compute </a:t>
            </a:r>
            <a:r>
              <a:rPr b="1" lang="en-GB" sz="1800">
                <a:solidFill>
                  <a:srgbClr val="F1C232"/>
                </a:solidFill>
              </a:rPr>
              <a:t>attention scores </a:t>
            </a:r>
            <a:r>
              <a:rPr lang="en-GB" sz="1800">
                <a:solidFill>
                  <a:srgbClr val="666666"/>
                </a:solidFill>
              </a:rPr>
              <a:t>by taking dot products between </a:t>
            </a:r>
            <a:r>
              <a:rPr b="1" lang="en-GB" sz="1800">
                <a:solidFill>
                  <a:srgbClr val="9900FF"/>
                </a:solidFill>
              </a:rPr>
              <a:t>query </a:t>
            </a:r>
            <a:r>
              <a:rPr lang="en-GB" sz="1800"/>
              <a:t>and </a:t>
            </a:r>
            <a:r>
              <a:rPr b="1" lang="en-GB" sz="1800">
                <a:solidFill>
                  <a:srgbClr val="E69138"/>
                </a:solidFill>
              </a:rPr>
              <a:t>keys</a:t>
            </a:r>
            <a:r>
              <a:rPr lang="en-GB" sz="1800"/>
              <a:t> </a:t>
            </a:r>
            <a:endParaRPr b="1" sz="1800">
              <a:solidFill>
                <a:srgbClr val="F1C23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FF"/>
              </a:solidFill>
            </a:endParaRPr>
          </a:p>
        </p:txBody>
      </p:sp>
      <p:pic>
        <p:nvPicPr>
          <p:cNvPr id="1131" name="Google Shape;113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957" y="0"/>
            <a:ext cx="54120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07"/>
          <p:cNvSpPr/>
          <p:nvPr/>
        </p:nvSpPr>
        <p:spPr>
          <a:xfrm>
            <a:off x="3712325" y="2761925"/>
            <a:ext cx="5171100" cy="22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07"/>
          <p:cNvSpPr txBox="1"/>
          <p:nvPr/>
        </p:nvSpPr>
        <p:spPr>
          <a:xfrm>
            <a:off x="3828587" y="4725725"/>
            <a:ext cx="52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-GB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http://jalammar.github.io/illustrated-transformer/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08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steps</a:t>
            </a:r>
            <a:endParaRPr/>
          </a:p>
        </p:txBody>
      </p:sp>
      <p:sp>
        <p:nvSpPr>
          <p:cNvPr id="1139" name="Google Shape;1139;p108"/>
          <p:cNvSpPr txBox="1"/>
          <p:nvPr>
            <p:ph idx="1" type="body"/>
          </p:nvPr>
        </p:nvSpPr>
        <p:spPr>
          <a:xfrm>
            <a:off x="284850" y="811850"/>
            <a:ext cx="34470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compute </a:t>
            </a:r>
            <a:r>
              <a:rPr b="1" lang="en-GB" sz="1800">
                <a:solidFill>
                  <a:srgbClr val="F1C232"/>
                </a:solidFill>
              </a:rPr>
              <a:t>attention scores </a:t>
            </a:r>
            <a:r>
              <a:rPr lang="en-GB" sz="1800">
                <a:solidFill>
                  <a:srgbClr val="666666"/>
                </a:solidFill>
              </a:rPr>
              <a:t>by taking dot products between </a:t>
            </a:r>
            <a:r>
              <a:rPr b="1" lang="en-GB" sz="1800">
                <a:solidFill>
                  <a:srgbClr val="9900FF"/>
                </a:solidFill>
              </a:rPr>
              <a:t>query </a:t>
            </a:r>
            <a:r>
              <a:rPr lang="en-GB" sz="1800"/>
              <a:t>and </a:t>
            </a:r>
            <a:r>
              <a:rPr b="1" lang="en-GB" sz="1800">
                <a:solidFill>
                  <a:srgbClr val="E69138"/>
                </a:solidFill>
              </a:rPr>
              <a:t>keys</a:t>
            </a:r>
            <a:r>
              <a:rPr lang="en-GB" sz="1800"/>
              <a:t> </a:t>
            </a:r>
            <a:endParaRPr b="1"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scale and normalize </a:t>
            </a:r>
            <a:r>
              <a:rPr b="1" lang="en-GB" sz="1800">
                <a:solidFill>
                  <a:srgbClr val="F1C232"/>
                </a:solidFill>
              </a:rPr>
              <a:t>attention scores</a:t>
            </a:r>
            <a:endParaRPr b="1" sz="1800">
              <a:solidFill>
                <a:srgbClr val="F1C23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FF"/>
              </a:solidFill>
            </a:endParaRPr>
          </a:p>
        </p:txBody>
      </p:sp>
      <p:pic>
        <p:nvPicPr>
          <p:cNvPr id="1140" name="Google Shape;114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957" y="0"/>
            <a:ext cx="54120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08"/>
          <p:cNvSpPr/>
          <p:nvPr/>
        </p:nvSpPr>
        <p:spPr>
          <a:xfrm>
            <a:off x="3712325" y="3626150"/>
            <a:ext cx="5171100" cy="14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09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steps</a:t>
            </a:r>
            <a:endParaRPr/>
          </a:p>
        </p:txBody>
      </p:sp>
      <p:sp>
        <p:nvSpPr>
          <p:cNvPr id="1147" name="Google Shape;1147;p109"/>
          <p:cNvSpPr txBox="1"/>
          <p:nvPr>
            <p:ph idx="1" type="body"/>
          </p:nvPr>
        </p:nvSpPr>
        <p:spPr>
          <a:xfrm>
            <a:off x="284850" y="811850"/>
            <a:ext cx="34470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compute </a:t>
            </a:r>
            <a:r>
              <a:rPr b="1" lang="en-GB" sz="1800">
                <a:solidFill>
                  <a:srgbClr val="F1C232"/>
                </a:solidFill>
              </a:rPr>
              <a:t>attention scores </a:t>
            </a:r>
            <a:r>
              <a:rPr lang="en-GB" sz="1800">
                <a:solidFill>
                  <a:srgbClr val="666666"/>
                </a:solidFill>
              </a:rPr>
              <a:t>by taking dot products between </a:t>
            </a:r>
            <a:r>
              <a:rPr b="1" lang="en-GB" sz="1800">
                <a:solidFill>
                  <a:srgbClr val="9900FF"/>
                </a:solidFill>
              </a:rPr>
              <a:t>query </a:t>
            </a:r>
            <a:r>
              <a:rPr lang="en-GB" sz="1800"/>
              <a:t>and </a:t>
            </a:r>
            <a:r>
              <a:rPr b="1" lang="en-GB" sz="1800">
                <a:solidFill>
                  <a:srgbClr val="E69138"/>
                </a:solidFill>
              </a:rPr>
              <a:t>keys</a:t>
            </a:r>
            <a:r>
              <a:rPr lang="en-GB" sz="1800"/>
              <a:t> </a:t>
            </a:r>
            <a:endParaRPr b="1"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666666"/>
                </a:solidFill>
              </a:rPr>
              <a:t>scale and normalize </a:t>
            </a:r>
            <a:r>
              <a:rPr b="1" lang="en-GB" sz="1800">
                <a:solidFill>
                  <a:srgbClr val="F1C232"/>
                </a:solidFill>
              </a:rPr>
              <a:t>attention scores</a:t>
            </a:r>
            <a:endParaRPr b="1" sz="1800">
              <a:solidFill>
                <a:srgbClr val="F1C23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>
                <a:solidFill>
                  <a:srgbClr val="FF00FF"/>
                </a:solidFill>
              </a:rPr>
              <a:t>contextual </a:t>
            </a:r>
            <a:r>
              <a:rPr b="1" lang="en-GB">
                <a:solidFill>
                  <a:srgbClr val="FF00FF"/>
                </a:solidFill>
              </a:rPr>
              <a:t>embedding</a:t>
            </a:r>
            <a:r>
              <a:rPr lang="en-GB" sz="1800">
                <a:solidFill>
                  <a:srgbClr val="666666"/>
                </a:solidFill>
              </a:rPr>
              <a:t> for each word is the            </a:t>
            </a:r>
            <a:r>
              <a:rPr lang="en-GB" sz="1800" u="sng">
                <a:solidFill>
                  <a:srgbClr val="666666"/>
                </a:solidFill>
              </a:rPr>
              <a:t>weighted sum</a:t>
            </a:r>
            <a:r>
              <a:rPr lang="en-GB" sz="1800">
                <a:solidFill>
                  <a:srgbClr val="666666"/>
                </a:solidFill>
              </a:rPr>
              <a:t> of</a:t>
            </a:r>
            <a:r>
              <a:rPr b="1" lang="en-GB" sz="1800">
                <a:solidFill>
                  <a:srgbClr val="F1C232"/>
                </a:solidFill>
              </a:rPr>
              <a:t> </a:t>
            </a:r>
            <a:r>
              <a:rPr b="1" lang="en-GB" sz="1800">
                <a:solidFill>
                  <a:srgbClr val="6D9EEB"/>
                </a:solidFill>
              </a:rPr>
              <a:t>values </a:t>
            </a:r>
            <a:r>
              <a:rPr lang="en-GB" sz="1800">
                <a:solidFill>
                  <a:srgbClr val="666666"/>
                </a:solidFill>
              </a:rPr>
              <a:t>and their </a:t>
            </a:r>
            <a:r>
              <a:rPr b="1" lang="en-GB" sz="1800">
                <a:solidFill>
                  <a:srgbClr val="F1C232"/>
                </a:solidFill>
              </a:rPr>
              <a:t>attention scores</a:t>
            </a:r>
            <a:endParaRPr b="1" sz="1800">
              <a:solidFill>
                <a:srgbClr val="FF00FF"/>
              </a:solidFill>
            </a:endParaRPr>
          </a:p>
        </p:txBody>
      </p:sp>
      <p:pic>
        <p:nvPicPr>
          <p:cNvPr id="1148" name="Google Shape;11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957" y="0"/>
            <a:ext cx="54120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0"/>
          <p:cNvSpPr txBox="1"/>
          <p:nvPr>
            <p:ph type="title"/>
          </p:nvPr>
        </p:nvSpPr>
        <p:spPr>
          <a:xfrm>
            <a:off x="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is parallelizable</a:t>
            </a:r>
            <a:endParaRPr/>
          </a:p>
        </p:txBody>
      </p:sp>
      <p:sp>
        <p:nvSpPr>
          <p:cNvPr id="1154" name="Google Shape;1154;p110"/>
          <p:cNvSpPr txBox="1"/>
          <p:nvPr>
            <p:ph idx="1" type="body"/>
          </p:nvPr>
        </p:nvSpPr>
        <p:spPr>
          <a:xfrm>
            <a:off x="407675" y="722325"/>
            <a:ext cx="85599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>
                <a:solidFill>
                  <a:srgbClr val="FF00FF"/>
                </a:solidFill>
              </a:rPr>
              <a:t>context vectors</a:t>
            </a:r>
            <a:r>
              <a:rPr lang="en-GB" sz="1800">
                <a:solidFill>
                  <a:srgbClr val="FF00FF"/>
                </a:solidFill>
              </a:rPr>
              <a:t> </a:t>
            </a:r>
            <a:r>
              <a:rPr lang="en-GB">
                <a:solidFill>
                  <a:srgbClr val="666666"/>
                </a:solidFill>
              </a:rPr>
              <a:t>are computed</a:t>
            </a:r>
            <a:r>
              <a:rPr lang="en-GB">
                <a:solidFill>
                  <a:srgbClr val="595959"/>
                </a:solidFill>
              </a:rPr>
              <a:t> </a:t>
            </a:r>
            <a:r>
              <a:rPr lang="en-GB" sz="1800">
                <a:solidFill>
                  <a:srgbClr val="666666"/>
                </a:solidFill>
              </a:rPr>
              <a:t>simultaneously for all input </a:t>
            </a:r>
            <a:r>
              <a:rPr lang="en-GB">
                <a:solidFill>
                  <a:srgbClr val="666666"/>
                </a:solidFill>
              </a:rPr>
              <a:t>vectors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complexity: O(N</a:t>
            </a:r>
            <a:r>
              <a:rPr baseline="30000" lang="en-GB">
                <a:solidFill>
                  <a:srgbClr val="666666"/>
                </a:solidFill>
              </a:rPr>
              <a:t>2</a:t>
            </a:r>
            <a:r>
              <a:rPr lang="en-GB">
                <a:solidFill>
                  <a:srgbClr val="666666"/>
                </a:solidFill>
              </a:rPr>
              <a:t>d)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155" name="Google Shape;115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99" y="1617639"/>
            <a:ext cx="7813250" cy="305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156" name="Google Shape;1156;p110"/>
          <p:cNvSpPr txBox="1"/>
          <p:nvPr/>
        </p:nvSpPr>
        <p:spPr>
          <a:xfrm>
            <a:off x="1962612" y="4728900"/>
            <a:ext cx="52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http://jalammar.github.io/illustrated-transformer/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1"/>
          <p:cNvSpPr txBox="1"/>
          <p:nvPr>
            <p:ph type="title"/>
          </p:nvPr>
        </p:nvSpPr>
        <p:spPr>
          <a:xfrm>
            <a:off x="0" y="25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Positional Awareness</a:t>
            </a:r>
            <a:endParaRPr/>
          </a:p>
        </p:txBody>
      </p:sp>
      <p:sp>
        <p:nvSpPr>
          <p:cNvPr id="1162" name="Google Shape;1162;p111"/>
          <p:cNvSpPr txBox="1"/>
          <p:nvPr>
            <p:ph idx="1" type="body"/>
          </p:nvPr>
        </p:nvSpPr>
        <p:spPr>
          <a:xfrm>
            <a:off x="284850" y="811850"/>
            <a:ext cx="41649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Self-attention has                                     </a:t>
            </a:r>
            <a:r>
              <a:rPr lang="en-GB" sz="1800" u="sng"/>
              <a:t>no temporal order</a:t>
            </a:r>
            <a:r>
              <a:rPr lang="en-GB" sz="1800"/>
              <a:t> information: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the cat sat on the mat</a:t>
            </a:r>
            <a:endParaRPr sz="18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the mat sat on the cat</a:t>
            </a:r>
            <a:endParaRPr sz="1800"/>
          </a:p>
        </p:txBody>
      </p:sp>
      <p:pic>
        <p:nvPicPr>
          <p:cNvPr id="1163" name="Google Shape;116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625" y="3044350"/>
            <a:ext cx="4389450" cy="20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625" y="887742"/>
            <a:ext cx="4389450" cy="2001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11"/>
          <p:cNvSpPr txBox="1"/>
          <p:nvPr/>
        </p:nvSpPr>
        <p:spPr>
          <a:xfrm>
            <a:off x="6078800" y="1758788"/>
            <a:ext cx="2564400" cy="2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6" name="Google Shape;1166;p111"/>
          <p:cNvSpPr txBox="1"/>
          <p:nvPr/>
        </p:nvSpPr>
        <p:spPr>
          <a:xfrm>
            <a:off x="6078800" y="3902022"/>
            <a:ext cx="2564400" cy="21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7" name="Google Shape;1167;p111"/>
          <p:cNvSpPr txBox="1"/>
          <p:nvPr/>
        </p:nvSpPr>
        <p:spPr>
          <a:xfrm>
            <a:off x="4585525" y="2603075"/>
            <a:ext cx="4389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-GB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http://www.poetrypicture.club/the-cat-sat-on-the-mat/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C77F82"/>
      </a:lt2>
      <a:accent1>
        <a:srgbClr val="ED1F24"/>
      </a:accent1>
      <a:accent2>
        <a:srgbClr val="CE93D8"/>
      </a:accent2>
      <a:accent3>
        <a:srgbClr val="C77F82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